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1" r:id="rId3"/>
    <p:sldId id="272" r:id="rId4"/>
    <p:sldId id="273" r:id="rId5"/>
    <p:sldId id="274" r:id="rId6"/>
    <p:sldId id="257" r:id="rId7"/>
    <p:sldId id="258" r:id="rId8"/>
    <p:sldId id="259" r:id="rId9"/>
    <p:sldId id="260" r:id="rId10"/>
    <p:sldId id="261" r:id="rId11"/>
    <p:sldId id="264" r:id="rId12"/>
    <p:sldId id="267" r:id="rId13"/>
    <p:sldId id="268" r:id="rId14"/>
    <p:sldId id="269" r:id="rId15"/>
    <p:sldId id="270" r:id="rId16"/>
    <p:sldId id="275" r:id="rId17"/>
  </p:sldIdLst>
  <p:sldSz cx="12192000" cy="6858000"/>
  <p:notesSz cx="6858000" cy="9144000"/>
  <p:defaultText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84" d="100"/>
          <a:sy n="84" d="100"/>
        </p:scale>
        <p:origin x="90" y="22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80492B9-2CD1-4EA5-B63A-33283DD6FC1C}"/>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AR"/>
          </a:p>
        </p:txBody>
      </p:sp>
      <p:sp>
        <p:nvSpPr>
          <p:cNvPr id="3" name="Subtítulo 2">
            <a:extLst>
              <a:ext uri="{FF2B5EF4-FFF2-40B4-BE49-F238E27FC236}">
                <a16:creationId xmlns:a16="http://schemas.microsoft.com/office/drawing/2014/main" id="{E149BEA7-4F04-44BA-A81A-1F09EC43254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AR"/>
          </a:p>
        </p:txBody>
      </p:sp>
      <p:sp>
        <p:nvSpPr>
          <p:cNvPr id="4" name="Marcador de fecha 3">
            <a:extLst>
              <a:ext uri="{FF2B5EF4-FFF2-40B4-BE49-F238E27FC236}">
                <a16:creationId xmlns:a16="http://schemas.microsoft.com/office/drawing/2014/main" id="{9E66A7BC-F180-4BC7-9D99-C3EA8256A632}"/>
              </a:ext>
            </a:extLst>
          </p:cNvPr>
          <p:cNvSpPr>
            <a:spLocks noGrp="1"/>
          </p:cNvSpPr>
          <p:nvPr>
            <p:ph type="dt" sz="half" idx="10"/>
          </p:nvPr>
        </p:nvSpPr>
        <p:spPr/>
        <p:txBody>
          <a:bodyPr/>
          <a:lstStyle/>
          <a:p>
            <a:fld id="{B773AB0A-FC22-4E06-BD77-A34731480BCC}" type="datetimeFigureOut">
              <a:rPr lang="es-AR" smtClean="0"/>
              <a:t>16/10/2020</a:t>
            </a:fld>
            <a:endParaRPr lang="es-AR"/>
          </a:p>
        </p:txBody>
      </p:sp>
      <p:sp>
        <p:nvSpPr>
          <p:cNvPr id="5" name="Marcador de pie de página 4">
            <a:extLst>
              <a:ext uri="{FF2B5EF4-FFF2-40B4-BE49-F238E27FC236}">
                <a16:creationId xmlns:a16="http://schemas.microsoft.com/office/drawing/2014/main" id="{55EFA9FD-171C-483E-B877-20FE1DBB8C7D}"/>
              </a:ext>
            </a:extLst>
          </p:cNvPr>
          <p:cNvSpPr>
            <a:spLocks noGrp="1"/>
          </p:cNvSpPr>
          <p:nvPr>
            <p:ph type="ftr" sz="quarter" idx="11"/>
          </p:nvPr>
        </p:nvSpPr>
        <p:spPr/>
        <p:txBody>
          <a:bodyPr/>
          <a:lstStyle/>
          <a:p>
            <a:endParaRPr lang="es-AR"/>
          </a:p>
        </p:txBody>
      </p:sp>
      <p:sp>
        <p:nvSpPr>
          <p:cNvPr id="6" name="Marcador de número de diapositiva 5">
            <a:extLst>
              <a:ext uri="{FF2B5EF4-FFF2-40B4-BE49-F238E27FC236}">
                <a16:creationId xmlns:a16="http://schemas.microsoft.com/office/drawing/2014/main" id="{BE2C59DA-9FB0-4FBA-9286-C36B9D78ED83}"/>
              </a:ext>
            </a:extLst>
          </p:cNvPr>
          <p:cNvSpPr>
            <a:spLocks noGrp="1"/>
          </p:cNvSpPr>
          <p:nvPr>
            <p:ph type="sldNum" sz="quarter" idx="12"/>
          </p:nvPr>
        </p:nvSpPr>
        <p:spPr/>
        <p:txBody>
          <a:bodyPr/>
          <a:lstStyle/>
          <a:p>
            <a:fld id="{995E7C93-0F07-4FF2-84F7-5B38B1B1B6E9}" type="slidenum">
              <a:rPr lang="es-AR" smtClean="0"/>
              <a:t>‹Nº›</a:t>
            </a:fld>
            <a:endParaRPr lang="es-AR"/>
          </a:p>
        </p:txBody>
      </p:sp>
    </p:spTree>
    <p:extLst>
      <p:ext uri="{BB962C8B-B14F-4D97-AF65-F5344CB8AC3E}">
        <p14:creationId xmlns:p14="http://schemas.microsoft.com/office/powerpoint/2010/main" val="11177493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BCA93CE-7632-4E95-828F-CA78FE8D67DF}"/>
              </a:ext>
            </a:extLst>
          </p:cNvPr>
          <p:cNvSpPr>
            <a:spLocks noGrp="1"/>
          </p:cNvSpPr>
          <p:nvPr>
            <p:ph type="title"/>
          </p:nvPr>
        </p:nvSpPr>
        <p:spPr/>
        <p:txBody>
          <a:bodyPr/>
          <a:lstStyle/>
          <a:p>
            <a:r>
              <a:rPr lang="es-ES"/>
              <a:t>Haga clic para modificar el estilo de título del patrón</a:t>
            </a:r>
            <a:endParaRPr lang="es-AR"/>
          </a:p>
        </p:txBody>
      </p:sp>
      <p:sp>
        <p:nvSpPr>
          <p:cNvPr id="3" name="Marcador de texto vertical 2">
            <a:extLst>
              <a:ext uri="{FF2B5EF4-FFF2-40B4-BE49-F238E27FC236}">
                <a16:creationId xmlns:a16="http://schemas.microsoft.com/office/drawing/2014/main" id="{08855CE1-2D64-4E19-9175-FC1965B36C2B}"/>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Marcador de fecha 3">
            <a:extLst>
              <a:ext uri="{FF2B5EF4-FFF2-40B4-BE49-F238E27FC236}">
                <a16:creationId xmlns:a16="http://schemas.microsoft.com/office/drawing/2014/main" id="{6DEABF5D-A052-40D9-8E68-8CB141898542}"/>
              </a:ext>
            </a:extLst>
          </p:cNvPr>
          <p:cNvSpPr>
            <a:spLocks noGrp="1"/>
          </p:cNvSpPr>
          <p:nvPr>
            <p:ph type="dt" sz="half" idx="10"/>
          </p:nvPr>
        </p:nvSpPr>
        <p:spPr/>
        <p:txBody>
          <a:bodyPr/>
          <a:lstStyle/>
          <a:p>
            <a:fld id="{B773AB0A-FC22-4E06-BD77-A34731480BCC}" type="datetimeFigureOut">
              <a:rPr lang="es-AR" smtClean="0"/>
              <a:t>16/10/2020</a:t>
            </a:fld>
            <a:endParaRPr lang="es-AR"/>
          </a:p>
        </p:txBody>
      </p:sp>
      <p:sp>
        <p:nvSpPr>
          <p:cNvPr id="5" name="Marcador de pie de página 4">
            <a:extLst>
              <a:ext uri="{FF2B5EF4-FFF2-40B4-BE49-F238E27FC236}">
                <a16:creationId xmlns:a16="http://schemas.microsoft.com/office/drawing/2014/main" id="{2110463F-8D80-4B48-8152-3774DF9C3A8C}"/>
              </a:ext>
            </a:extLst>
          </p:cNvPr>
          <p:cNvSpPr>
            <a:spLocks noGrp="1"/>
          </p:cNvSpPr>
          <p:nvPr>
            <p:ph type="ftr" sz="quarter" idx="11"/>
          </p:nvPr>
        </p:nvSpPr>
        <p:spPr/>
        <p:txBody>
          <a:bodyPr/>
          <a:lstStyle/>
          <a:p>
            <a:endParaRPr lang="es-AR"/>
          </a:p>
        </p:txBody>
      </p:sp>
      <p:sp>
        <p:nvSpPr>
          <p:cNvPr id="6" name="Marcador de número de diapositiva 5">
            <a:extLst>
              <a:ext uri="{FF2B5EF4-FFF2-40B4-BE49-F238E27FC236}">
                <a16:creationId xmlns:a16="http://schemas.microsoft.com/office/drawing/2014/main" id="{2BE41E03-11FB-4164-9B97-EA5CC941A0A6}"/>
              </a:ext>
            </a:extLst>
          </p:cNvPr>
          <p:cNvSpPr>
            <a:spLocks noGrp="1"/>
          </p:cNvSpPr>
          <p:nvPr>
            <p:ph type="sldNum" sz="quarter" idx="12"/>
          </p:nvPr>
        </p:nvSpPr>
        <p:spPr/>
        <p:txBody>
          <a:bodyPr/>
          <a:lstStyle/>
          <a:p>
            <a:fld id="{995E7C93-0F07-4FF2-84F7-5B38B1B1B6E9}" type="slidenum">
              <a:rPr lang="es-AR" smtClean="0"/>
              <a:t>‹Nº›</a:t>
            </a:fld>
            <a:endParaRPr lang="es-AR"/>
          </a:p>
        </p:txBody>
      </p:sp>
    </p:spTree>
    <p:extLst>
      <p:ext uri="{BB962C8B-B14F-4D97-AF65-F5344CB8AC3E}">
        <p14:creationId xmlns:p14="http://schemas.microsoft.com/office/powerpoint/2010/main" val="31847598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657CF241-D74A-4093-8E73-085D01146BC7}"/>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AR"/>
          </a:p>
        </p:txBody>
      </p:sp>
      <p:sp>
        <p:nvSpPr>
          <p:cNvPr id="3" name="Marcador de texto vertical 2">
            <a:extLst>
              <a:ext uri="{FF2B5EF4-FFF2-40B4-BE49-F238E27FC236}">
                <a16:creationId xmlns:a16="http://schemas.microsoft.com/office/drawing/2014/main" id="{5E64B737-17E5-423C-9454-90F2705BADD7}"/>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Marcador de fecha 3">
            <a:extLst>
              <a:ext uri="{FF2B5EF4-FFF2-40B4-BE49-F238E27FC236}">
                <a16:creationId xmlns:a16="http://schemas.microsoft.com/office/drawing/2014/main" id="{5E521C56-A99A-48BA-AA95-6A1CFCAAF708}"/>
              </a:ext>
            </a:extLst>
          </p:cNvPr>
          <p:cNvSpPr>
            <a:spLocks noGrp="1"/>
          </p:cNvSpPr>
          <p:nvPr>
            <p:ph type="dt" sz="half" idx="10"/>
          </p:nvPr>
        </p:nvSpPr>
        <p:spPr/>
        <p:txBody>
          <a:bodyPr/>
          <a:lstStyle/>
          <a:p>
            <a:fld id="{B773AB0A-FC22-4E06-BD77-A34731480BCC}" type="datetimeFigureOut">
              <a:rPr lang="es-AR" smtClean="0"/>
              <a:t>16/10/2020</a:t>
            </a:fld>
            <a:endParaRPr lang="es-AR"/>
          </a:p>
        </p:txBody>
      </p:sp>
      <p:sp>
        <p:nvSpPr>
          <p:cNvPr id="5" name="Marcador de pie de página 4">
            <a:extLst>
              <a:ext uri="{FF2B5EF4-FFF2-40B4-BE49-F238E27FC236}">
                <a16:creationId xmlns:a16="http://schemas.microsoft.com/office/drawing/2014/main" id="{0B35B631-BDC5-4B95-B1C8-0018BC60EA3C}"/>
              </a:ext>
            </a:extLst>
          </p:cNvPr>
          <p:cNvSpPr>
            <a:spLocks noGrp="1"/>
          </p:cNvSpPr>
          <p:nvPr>
            <p:ph type="ftr" sz="quarter" idx="11"/>
          </p:nvPr>
        </p:nvSpPr>
        <p:spPr/>
        <p:txBody>
          <a:bodyPr/>
          <a:lstStyle/>
          <a:p>
            <a:endParaRPr lang="es-AR"/>
          </a:p>
        </p:txBody>
      </p:sp>
      <p:sp>
        <p:nvSpPr>
          <p:cNvPr id="6" name="Marcador de número de diapositiva 5">
            <a:extLst>
              <a:ext uri="{FF2B5EF4-FFF2-40B4-BE49-F238E27FC236}">
                <a16:creationId xmlns:a16="http://schemas.microsoft.com/office/drawing/2014/main" id="{90DAF0D1-1153-42D7-A154-77D2DC591D9F}"/>
              </a:ext>
            </a:extLst>
          </p:cNvPr>
          <p:cNvSpPr>
            <a:spLocks noGrp="1"/>
          </p:cNvSpPr>
          <p:nvPr>
            <p:ph type="sldNum" sz="quarter" idx="12"/>
          </p:nvPr>
        </p:nvSpPr>
        <p:spPr/>
        <p:txBody>
          <a:bodyPr/>
          <a:lstStyle/>
          <a:p>
            <a:fld id="{995E7C93-0F07-4FF2-84F7-5B38B1B1B6E9}" type="slidenum">
              <a:rPr lang="es-AR" smtClean="0"/>
              <a:t>‹Nº›</a:t>
            </a:fld>
            <a:endParaRPr lang="es-AR"/>
          </a:p>
        </p:txBody>
      </p:sp>
    </p:spTree>
    <p:extLst>
      <p:ext uri="{BB962C8B-B14F-4D97-AF65-F5344CB8AC3E}">
        <p14:creationId xmlns:p14="http://schemas.microsoft.com/office/powerpoint/2010/main" val="4075462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811CC93-CB21-4897-8AB4-E39B249C78CC}"/>
              </a:ext>
            </a:extLst>
          </p:cNvPr>
          <p:cNvSpPr>
            <a:spLocks noGrp="1"/>
          </p:cNvSpPr>
          <p:nvPr>
            <p:ph type="title"/>
          </p:nvPr>
        </p:nvSpPr>
        <p:spPr/>
        <p:txBody>
          <a:bodyPr/>
          <a:lstStyle/>
          <a:p>
            <a:r>
              <a:rPr lang="es-ES"/>
              <a:t>Haga clic para modificar el estilo de título del patrón</a:t>
            </a:r>
            <a:endParaRPr lang="es-AR"/>
          </a:p>
        </p:txBody>
      </p:sp>
      <p:sp>
        <p:nvSpPr>
          <p:cNvPr id="3" name="Marcador de contenido 2">
            <a:extLst>
              <a:ext uri="{FF2B5EF4-FFF2-40B4-BE49-F238E27FC236}">
                <a16:creationId xmlns:a16="http://schemas.microsoft.com/office/drawing/2014/main" id="{BCA99FE2-CD22-4C75-980B-EE8855DB4369}"/>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Marcador de fecha 3">
            <a:extLst>
              <a:ext uri="{FF2B5EF4-FFF2-40B4-BE49-F238E27FC236}">
                <a16:creationId xmlns:a16="http://schemas.microsoft.com/office/drawing/2014/main" id="{998C97C2-7FEE-48CC-930A-FE334B04D6B1}"/>
              </a:ext>
            </a:extLst>
          </p:cNvPr>
          <p:cNvSpPr>
            <a:spLocks noGrp="1"/>
          </p:cNvSpPr>
          <p:nvPr>
            <p:ph type="dt" sz="half" idx="10"/>
          </p:nvPr>
        </p:nvSpPr>
        <p:spPr/>
        <p:txBody>
          <a:bodyPr/>
          <a:lstStyle/>
          <a:p>
            <a:fld id="{B773AB0A-FC22-4E06-BD77-A34731480BCC}" type="datetimeFigureOut">
              <a:rPr lang="es-AR" smtClean="0"/>
              <a:t>16/10/2020</a:t>
            </a:fld>
            <a:endParaRPr lang="es-AR"/>
          </a:p>
        </p:txBody>
      </p:sp>
      <p:sp>
        <p:nvSpPr>
          <p:cNvPr id="5" name="Marcador de pie de página 4">
            <a:extLst>
              <a:ext uri="{FF2B5EF4-FFF2-40B4-BE49-F238E27FC236}">
                <a16:creationId xmlns:a16="http://schemas.microsoft.com/office/drawing/2014/main" id="{444B5926-4522-4C8B-8D6E-F7A71A935030}"/>
              </a:ext>
            </a:extLst>
          </p:cNvPr>
          <p:cNvSpPr>
            <a:spLocks noGrp="1"/>
          </p:cNvSpPr>
          <p:nvPr>
            <p:ph type="ftr" sz="quarter" idx="11"/>
          </p:nvPr>
        </p:nvSpPr>
        <p:spPr/>
        <p:txBody>
          <a:bodyPr/>
          <a:lstStyle/>
          <a:p>
            <a:endParaRPr lang="es-AR"/>
          </a:p>
        </p:txBody>
      </p:sp>
      <p:sp>
        <p:nvSpPr>
          <p:cNvPr id="6" name="Marcador de número de diapositiva 5">
            <a:extLst>
              <a:ext uri="{FF2B5EF4-FFF2-40B4-BE49-F238E27FC236}">
                <a16:creationId xmlns:a16="http://schemas.microsoft.com/office/drawing/2014/main" id="{9AB95799-858E-4703-A6B2-57ADE6D683F9}"/>
              </a:ext>
            </a:extLst>
          </p:cNvPr>
          <p:cNvSpPr>
            <a:spLocks noGrp="1"/>
          </p:cNvSpPr>
          <p:nvPr>
            <p:ph type="sldNum" sz="quarter" idx="12"/>
          </p:nvPr>
        </p:nvSpPr>
        <p:spPr/>
        <p:txBody>
          <a:bodyPr/>
          <a:lstStyle/>
          <a:p>
            <a:fld id="{995E7C93-0F07-4FF2-84F7-5B38B1B1B6E9}" type="slidenum">
              <a:rPr lang="es-AR" smtClean="0"/>
              <a:t>‹Nº›</a:t>
            </a:fld>
            <a:endParaRPr lang="es-AR"/>
          </a:p>
        </p:txBody>
      </p:sp>
    </p:spTree>
    <p:extLst>
      <p:ext uri="{BB962C8B-B14F-4D97-AF65-F5344CB8AC3E}">
        <p14:creationId xmlns:p14="http://schemas.microsoft.com/office/powerpoint/2010/main" val="27260918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4EC0227-85BE-4B40-B42B-FCBE901B02A8}"/>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AR"/>
          </a:p>
        </p:txBody>
      </p:sp>
      <p:sp>
        <p:nvSpPr>
          <p:cNvPr id="3" name="Marcador de texto 2">
            <a:extLst>
              <a:ext uri="{FF2B5EF4-FFF2-40B4-BE49-F238E27FC236}">
                <a16:creationId xmlns:a16="http://schemas.microsoft.com/office/drawing/2014/main" id="{06799BE8-A02F-4674-9E34-F6D73A8ED42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A22F1759-CEB6-46A2-890F-63BA4BF4646C}"/>
              </a:ext>
            </a:extLst>
          </p:cNvPr>
          <p:cNvSpPr>
            <a:spLocks noGrp="1"/>
          </p:cNvSpPr>
          <p:nvPr>
            <p:ph type="dt" sz="half" idx="10"/>
          </p:nvPr>
        </p:nvSpPr>
        <p:spPr/>
        <p:txBody>
          <a:bodyPr/>
          <a:lstStyle/>
          <a:p>
            <a:fld id="{B773AB0A-FC22-4E06-BD77-A34731480BCC}" type="datetimeFigureOut">
              <a:rPr lang="es-AR" smtClean="0"/>
              <a:t>16/10/2020</a:t>
            </a:fld>
            <a:endParaRPr lang="es-AR"/>
          </a:p>
        </p:txBody>
      </p:sp>
      <p:sp>
        <p:nvSpPr>
          <p:cNvPr id="5" name="Marcador de pie de página 4">
            <a:extLst>
              <a:ext uri="{FF2B5EF4-FFF2-40B4-BE49-F238E27FC236}">
                <a16:creationId xmlns:a16="http://schemas.microsoft.com/office/drawing/2014/main" id="{4A215E01-C195-436B-8E8D-4C6DD3786297}"/>
              </a:ext>
            </a:extLst>
          </p:cNvPr>
          <p:cNvSpPr>
            <a:spLocks noGrp="1"/>
          </p:cNvSpPr>
          <p:nvPr>
            <p:ph type="ftr" sz="quarter" idx="11"/>
          </p:nvPr>
        </p:nvSpPr>
        <p:spPr/>
        <p:txBody>
          <a:bodyPr/>
          <a:lstStyle/>
          <a:p>
            <a:endParaRPr lang="es-AR"/>
          </a:p>
        </p:txBody>
      </p:sp>
      <p:sp>
        <p:nvSpPr>
          <p:cNvPr id="6" name="Marcador de número de diapositiva 5">
            <a:extLst>
              <a:ext uri="{FF2B5EF4-FFF2-40B4-BE49-F238E27FC236}">
                <a16:creationId xmlns:a16="http://schemas.microsoft.com/office/drawing/2014/main" id="{E3078292-935B-445E-BF65-A5A468C7518D}"/>
              </a:ext>
            </a:extLst>
          </p:cNvPr>
          <p:cNvSpPr>
            <a:spLocks noGrp="1"/>
          </p:cNvSpPr>
          <p:nvPr>
            <p:ph type="sldNum" sz="quarter" idx="12"/>
          </p:nvPr>
        </p:nvSpPr>
        <p:spPr/>
        <p:txBody>
          <a:bodyPr/>
          <a:lstStyle/>
          <a:p>
            <a:fld id="{995E7C93-0F07-4FF2-84F7-5B38B1B1B6E9}" type="slidenum">
              <a:rPr lang="es-AR" smtClean="0"/>
              <a:t>‹Nº›</a:t>
            </a:fld>
            <a:endParaRPr lang="es-AR"/>
          </a:p>
        </p:txBody>
      </p:sp>
    </p:spTree>
    <p:extLst>
      <p:ext uri="{BB962C8B-B14F-4D97-AF65-F5344CB8AC3E}">
        <p14:creationId xmlns:p14="http://schemas.microsoft.com/office/powerpoint/2010/main" val="30031092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1008734-996A-4679-B61B-F7225FF6AACE}"/>
              </a:ext>
            </a:extLst>
          </p:cNvPr>
          <p:cNvSpPr>
            <a:spLocks noGrp="1"/>
          </p:cNvSpPr>
          <p:nvPr>
            <p:ph type="title"/>
          </p:nvPr>
        </p:nvSpPr>
        <p:spPr/>
        <p:txBody>
          <a:bodyPr/>
          <a:lstStyle/>
          <a:p>
            <a:r>
              <a:rPr lang="es-ES"/>
              <a:t>Haga clic para modificar el estilo de título del patrón</a:t>
            </a:r>
            <a:endParaRPr lang="es-AR"/>
          </a:p>
        </p:txBody>
      </p:sp>
      <p:sp>
        <p:nvSpPr>
          <p:cNvPr id="3" name="Marcador de contenido 2">
            <a:extLst>
              <a:ext uri="{FF2B5EF4-FFF2-40B4-BE49-F238E27FC236}">
                <a16:creationId xmlns:a16="http://schemas.microsoft.com/office/drawing/2014/main" id="{8C0F5B8D-01ED-488D-92CD-76EE6CC2B9AB}"/>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Marcador de contenido 3">
            <a:extLst>
              <a:ext uri="{FF2B5EF4-FFF2-40B4-BE49-F238E27FC236}">
                <a16:creationId xmlns:a16="http://schemas.microsoft.com/office/drawing/2014/main" id="{A20D0008-0143-40E9-8B98-F010D0EB1F1A}"/>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5" name="Marcador de fecha 4">
            <a:extLst>
              <a:ext uri="{FF2B5EF4-FFF2-40B4-BE49-F238E27FC236}">
                <a16:creationId xmlns:a16="http://schemas.microsoft.com/office/drawing/2014/main" id="{A429254B-7EC0-4F04-9A6E-2633223CBE2E}"/>
              </a:ext>
            </a:extLst>
          </p:cNvPr>
          <p:cNvSpPr>
            <a:spLocks noGrp="1"/>
          </p:cNvSpPr>
          <p:nvPr>
            <p:ph type="dt" sz="half" idx="10"/>
          </p:nvPr>
        </p:nvSpPr>
        <p:spPr/>
        <p:txBody>
          <a:bodyPr/>
          <a:lstStyle/>
          <a:p>
            <a:fld id="{B773AB0A-FC22-4E06-BD77-A34731480BCC}" type="datetimeFigureOut">
              <a:rPr lang="es-AR" smtClean="0"/>
              <a:t>16/10/2020</a:t>
            </a:fld>
            <a:endParaRPr lang="es-AR"/>
          </a:p>
        </p:txBody>
      </p:sp>
      <p:sp>
        <p:nvSpPr>
          <p:cNvPr id="6" name="Marcador de pie de página 5">
            <a:extLst>
              <a:ext uri="{FF2B5EF4-FFF2-40B4-BE49-F238E27FC236}">
                <a16:creationId xmlns:a16="http://schemas.microsoft.com/office/drawing/2014/main" id="{53C9B710-43C8-46B3-933A-40873753BE68}"/>
              </a:ext>
            </a:extLst>
          </p:cNvPr>
          <p:cNvSpPr>
            <a:spLocks noGrp="1"/>
          </p:cNvSpPr>
          <p:nvPr>
            <p:ph type="ftr" sz="quarter" idx="11"/>
          </p:nvPr>
        </p:nvSpPr>
        <p:spPr/>
        <p:txBody>
          <a:bodyPr/>
          <a:lstStyle/>
          <a:p>
            <a:endParaRPr lang="es-AR"/>
          </a:p>
        </p:txBody>
      </p:sp>
      <p:sp>
        <p:nvSpPr>
          <p:cNvPr id="7" name="Marcador de número de diapositiva 6">
            <a:extLst>
              <a:ext uri="{FF2B5EF4-FFF2-40B4-BE49-F238E27FC236}">
                <a16:creationId xmlns:a16="http://schemas.microsoft.com/office/drawing/2014/main" id="{44E2BDBB-DAF7-4A9A-8E85-01B5BE687923}"/>
              </a:ext>
            </a:extLst>
          </p:cNvPr>
          <p:cNvSpPr>
            <a:spLocks noGrp="1"/>
          </p:cNvSpPr>
          <p:nvPr>
            <p:ph type="sldNum" sz="quarter" idx="12"/>
          </p:nvPr>
        </p:nvSpPr>
        <p:spPr/>
        <p:txBody>
          <a:bodyPr/>
          <a:lstStyle/>
          <a:p>
            <a:fld id="{995E7C93-0F07-4FF2-84F7-5B38B1B1B6E9}" type="slidenum">
              <a:rPr lang="es-AR" smtClean="0"/>
              <a:t>‹Nº›</a:t>
            </a:fld>
            <a:endParaRPr lang="es-AR"/>
          </a:p>
        </p:txBody>
      </p:sp>
    </p:spTree>
    <p:extLst>
      <p:ext uri="{BB962C8B-B14F-4D97-AF65-F5344CB8AC3E}">
        <p14:creationId xmlns:p14="http://schemas.microsoft.com/office/powerpoint/2010/main" val="14903674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DD63B1F-8BD0-40E1-9E16-46AABBAA84C8}"/>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AR"/>
          </a:p>
        </p:txBody>
      </p:sp>
      <p:sp>
        <p:nvSpPr>
          <p:cNvPr id="3" name="Marcador de texto 2">
            <a:extLst>
              <a:ext uri="{FF2B5EF4-FFF2-40B4-BE49-F238E27FC236}">
                <a16:creationId xmlns:a16="http://schemas.microsoft.com/office/drawing/2014/main" id="{60F61A08-00C9-4341-86D7-3BCD6D59A07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529D00AC-99A6-45DB-B44D-FADEFB668359}"/>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5" name="Marcador de texto 4">
            <a:extLst>
              <a:ext uri="{FF2B5EF4-FFF2-40B4-BE49-F238E27FC236}">
                <a16:creationId xmlns:a16="http://schemas.microsoft.com/office/drawing/2014/main" id="{142C8158-7544-4652-9B5D-38AB1B596C9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9A111037-2279-487B-8105-50380E123CA9}"/>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7" name="Marcador de fecha 6">
            <a:extLst>
              <a:ext uri="{FF2B5EF4-FFF2-40B4-BE49-F238E27FC236}">
                <a16:creationId xmlns:a16="http://schemas.microsoft.com/office/drawing/2014/main" id="{1D270346-86BD-4E1F-A1F4-0F8D80DB12B6}"/>
              </a:ext>
            </a:extLst>
          </p:cNvPr>
          <p:cNvSpPr>
            <a:spLocks noGrp="1"/>
          </p:cNvSpPr>
          <p:nvPr>
            <p:ph type="dt" sz="half" idx="10"/>
          </p:nvPr>
        </p:nvSpPr>
        <p:spPr/>
        <p:txBody>
          <a:bodyPr/>
          <a:lstStyle/>
          <a:p>
            <a:fld id="{B773AB0A-FC22-4E06-BD77-A34731480BCC}" type="datetimeFigureOut">
              <a:rPr lang="es-AR" smtClean="0"/>
              <a:t>16/10/2020</a:t>
            </a:fld>
            <a:endParaRPr lang="es-AR"/>
          </a:p>
        </p:txBody>
      </p:sp>
      <p:sp>
        <p:nvSpPr>
          <p:cNvPr id="8" name="Marcador de pie de página 7">
            <a:extLst>
              <a:ext uri="{FF2B5EF4-FFF2-40B4-BE49-F238E27FC236}">
                <a16:creationId xmlns:a16="http://schemas.microsoft.com/office/drawing/2014/main" id="{3678F884-7D8F-4F61-81FB-179498AA7DE4}"/>
              </a:ext>
            </a:extLst>
          </p:cNvPr>
          <p:cNvSpPr>
            <a:spLocks noGrp="1"/>
          </p:cNvSpPr>
          <p:nvPr>
            <p:ph type="ftr" sz="quarter" idx="11"/>
          </p:nvPr>
        </p:nvSpPr>
        <p:spPr/>
        <p:txBody>
          <a:bodyPr/>
          <a:lstStyle/>
          <a:p>
            <a:endParaRPr lang="es-AR"/>
          </a:p>
        </p:txBody>
      </p:sp>
      <p:sp>
        <p:nvSpPr>
          <p:cNvPr id="9" name="Marcador de número de diapositiva 8">
            <a:extLst>
              <a:ext uri="{FF2B5EF4-FFF2-40B4-BE49-F238E27FC236}">
                <a16:creationId xmlns:a16="http://schemas.microsoft.com/office/drawing/2014/main" id="{B7A75BD0-6C6A-4ECA-87D6-B46084787D4C}"/>
              </a:ext>
            </a:extLst>
          </p:cNvPr>
          <p:cNvSpPr>
            <a:spLocks noGrp="1"/>
          </p:cNvSpPr>
          <p:nvPr>
            <p:ph type="sldNum" sz="quarter" idx="12"/>
          </p:nvPr>
        </p:nvSpPr>
        <p:spPr/>
        <p:txBody>
          <a:bodyPr/>
          <a:lstStyle/>
          <a:p>
            <a:fld id="{995E7C93-0F07-4FF2-84F7-5B38B1B1B6E9}" type="slidenum">
              <a:rPr lang="es-AR" smtClean="0"/>
              <a:t>‹Nº›</a:t>
            </a:fld>
            <a:endParaRPr lang="es-AR"/>
          </a:p>
        </p:txBody>
      </p:sp>
    </p:spTree>
    <p:extLst>
      <p:ext uri="{BB962C8B-B14F-4D97-AF65-F5344CB8AC3E}">
        <p14:creationId xmlns:p14="http://schemas.microsoft.com/office/powerpoint/2010/main" val="12349332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B649E5E-4391-4B6A-9EEE-4ACCE4C4C29B}"/>
              </a:ext>
            </a:extLst>
          </p:cNvPr>
          <p:cNvSpPr>
            <a:spLocks noGrp="1"/>
          </p:cNvSpPr>
          <p:nvPr>
            <p:ph type="title"/>
          </p:nvPr>
        </p:nvSpPr>
        <p:spPr/>
        <p:txBody>
          <a:bodyPr/>
          <a:lstStyle/>
          <a:p>
            <a:r>
              <a:rPr lang="es-ES"/>
              <a:t>Haga clic para modificar el estilo de título del patrón</a:t>
            </a:r>
            <a:endParaRPr lang="es-AR"/>
          </a:p>
        </p:txBody>
      </p:sp>
      <p:sp>
        <p:nvSpPr>
          <p:cNvPr id="3" name="Marcador de fecha 2">
            <a:extLst>
              <a:ext uri="{FF2B5EF4-FFF2-40B4-BE49-F238E27FC236}">
                <a16:creationId xmlns:a16="http://schemas.microsoft.com/office/drawing/2014/main" id="{3199C43F-3786-46BC-B97B-C2F790A17D30}"/>
              </a:ext>
            </a:extLst>
          </p:cNvPr>
          <p:cNvSpPr>
            <a:spLocks noGrp="1"/>
          </p:cNvSpPr>
          <p:nvPr>
            <p:ph type="dt" sz="half" idx="10"/>
          </p:nvPr>
        </p:nvSpPr>
        <p:spPr/>
        <p:txBody>
          <a:bodyPr/>
          <a:lstStyle/>
          <a:p>
            <a:fld id="{B773AB0A-FC22-4E06-BD77-A34731480BCC}" type="datetimeFigureOut">
              <a:rPr lang="es-AR" smtClean="0"/>
              <a:t>16/10/2020</a:t>
            </a:fld>
            <a:endParaRPr lang="es-AR"/>
          </a:p>
        </p:txBody>
      </p:sp>
      <p:sp>
        <p:nvSpPr>
          <p:cNvPr id="4" name="Marcador de pie de página 3">
            <a:extLst>
              <a:ext uri="{FF2B5EF4-FFF2-40B4-BE49-F238E27FC236}">
                <a16:creationId xmlns:a16="http://schemas.microsoft.com/office/drawing/2014/main" id="{4A8FC00A-6C86-44FB-8526-F048DBEBD63A}"/>
              </a:ext>
            </a:extLst>
          </p:cNvPr>
          <p:cNvSpPr>
            <a:spLocks noGrp="1"/>
          </p:cNvSpPr>
          <p:nvPr>
            <p:ph type="ftr" sz="quarter" idx="11"/>
          </p:nvPr>
        </p:nvSpPr>
        <p:spPr/>
        <p:txBody>
          <a:bodyPr/>
          <a:lstStyle/>
          <a:p>
            <a:endParaRPr lang="es-AR"/>
          </a:p>
        </p:txBody>
      </p:sp>
      <p:sp>
        <p:nvSpPr>
          <p:cNvPr id="5" name="Marcador de número de diapositiva 4">
            <a:extLst>
              <a:ext uri="{FF2B5EF4-FFF2-40B4-BE49-F238E27FC236}">
                <a16:creationId xmlns:a16="http://schemas.microsoft.com/office/drawing/2014/main" id="{D842DD90-8D5B-48B0-85C3-A336E26F41E4}"/>
              </a:ext>
            </a:extLst>
          </p:cNvPr>
          <p:cNvSpPr>
            <a:spLocks noGrp="1"/>
          </p:cNvSpPr>
          <p:nvPr>
            <p:ph type="sldNum" sz="quarter" idx="12"/>
          </p:nvPr>
        </p:nvSpPr>
        <p:spPr/>
        <p:txBody>
          <a:bodyPr/>
          <a:lstStyle/>
          <a:p>
            <a:fld id="{995E7C93-0F07-4FF2-84F7-5B38B1B1B6E9}" type="slidenum">
              <a:rPr lang="es-AR" smtClean="0"/>
              <a:t>‹Nº›</a:t>
            </a:fld>
            <a:endParaRPr lang="es-AR"/>
          </a:p>
        </p:txBody>
      </p:sp>
    </p:spTree>
    <p:extLst>
      <p:ext uri="{BB962C8B-B14F-4D97-AF65-F5344CB8AC3E}">
        <p14:creationId xmlns:p14="http://schemas.microsoft.com/office/powerpoint/2010/main" val="1905403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8028F876-48B7-4AE8-B4F0-9EB525AAD32F}"/>
              </a:ext>
            </a:extLst>
          </p:cNvPr>
          <p:cNvSpPr>
            <a:spLocks noGrp="1"/>
          </p:cNvSpPr>
          <p:nvPr>
            <p:ph type="dt" sz="half" idx="10"/>
          </p:nvPr>
        </p:nvSpPr>
        <p:spPr/>
        <p:txBody>
          <a:bodyPr/>
          <a:lstStyle/>
          <a:p>
            <a:fld id="{B773AB0A-FC22-4E06-BD77-A34731480BCC}" type="datetimeFigureOut">
              <a:rPr lang="es-AR" smtClean="0"/>
              <a:t>16/10/2020</a:t>
            </a:fld>
            <a:endParaRPr lang="es-AR"/>
          </a:p>
        </p:txBody>
      </p:sp>
      <p:sp>
        <p:nvSpPr>
          <p:cNvPr id="3" name="Marcador de pie de página 2">
            <a:extLst>
              <a:ext uri="{FF2B5EF4-FFF2-40B4-BE49-F238E27FC236}">
                <a16:creationId xmlns:a16="http://schemas.microsoft.com/office/drawing/2014/main" id="{FA54F50E-854E-402A-B997-2C90A1CB5D26}"/>
              </a:ext>
            </a:extLst>
          </p:cNvPr>
          <p:cNvSpPr>
            <a:spLocks noGrp="1"/>
          </p:cNvSpPr>
          <p:nvPr>
            <p:ph type="ftr" sz="quarter" idx="11"/>
          </p:nvPr>
        </p:nvSpPr>
        <p:spPr/>
        <p:txBody>
          <a:bodyPr/>
          <a:lstStyle/>
          <a:p>
            <a:endParaRPr lang="es-AR"/>
          </a:p>
        </p:txBody>
      </p:sp>
      <p:sp>
        <p:nvSpPr>
          <p:cNvPr id="4" name="Marcador de número de diapositiva 3">
            <a:extLst>
              <a:ext uri="{FF2B5EF4-FFF2-40B4-BE49-F238E27FC236}">
                <a16:creationId xmlns:a16="http://schemas.microsoft.com/office/drawing/2014/main" id="{DC542952-510C-472A-ADD4-D5ED014A10E4}"/>
              </a:ext>
            </a:extLst>
          </p:cNvPr>
          <p:cNvSpPr>
            <a:spLocks noGrp="1"/>
          </p:cNvSpPr>
          <p:nvPr>
            <p:ph type="sldNum" sz="quarter" idx="12"/>
          </p:nvPr>
        </p:nvSpPr>
        <p:spPr/>
        <p:txBody>
          <a:bodyPr/>
          <a:lstStyle/>
          <a:p>
            <a:fld id="{995E7C93-0F07-4FF2-84F7-5B38B1B1B6E9}" type="slidenum">
              <a:rPr lang="es-AR" smtClean="0"/>
              <a:t>‹Nº›</a:t>
            </a:fld>
            <a:endParaRPr lang="es-AR"/>
          </a:p>
        </p:txBody>
      </p:sp>
    </p:spTree>
    <p:extLst>
      <p:ext uri="{BB962C8B-B14F-4D97-AF65-F5344CB8AC3E}">
        <p14:creationId xmlns:p14="http://schemas.microsoft.com/office/powerpoint/2010/main" val="29426621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B59E83E-47FA-4B2C-AE08-D22E3244AB17}"/>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AR"/>
          </a:p>
        </p:txBody>
      </p:sp>
      <p:sp>
        <p:nvSpPr>
          <p:cNvPr id="3" name="Marcador de contenido 2">
            <a:extLst>
              <a:ext uri="{FF2B5EF4-FFF2-40B4-BE49-F238E27FC236}">
                <a16:creationId xmlns:a16="http://schemas.microsoft.com/office/drawing/2014/main" id="{ABE13357-9DDA-4CFD-9A6D-FB0AC025B1E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Marcador de texto 3">
            <a:extLst>
              <a:ext uri="{FF2B5EF4-FFF2-40B4-BE49-F238E27FC236}">
                <a16:creationId xmlns:a16="http://schemas.microsoft.com/office/drawing/2014/main" id="{01FF37B4-8856-4129-9471-7EC8ADD8923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FE62CAF0-14E8-4B3B-A32E-413FEAAA18BA}"/>
              </a:ext>
            </a:extLst>
          </p:cNvPr>
          <p:cNvSpPr>
            <a:spLocks noGrp="1"/>
          </p:cNvSpPr>
          <p:nvPr>
            <p:ph type="dt" sz="half" idx="10"/>
          </p:nvPr>
        </p:nvSpPr>
        <p:spPr/>
        <p:txBody>
          <a:bodyPr/>
          <a:lstStyle/>
          <a:p>
            <a:fld id="{B773AB0A-FC22-4E06-BD77-A34731480BCC}" type="datetimeFigureOut">
              <a:rPr lang="es-AR" smtClean="0"/>
              <a:t>16/10/2020</a:t>
            </a:fld>
            <a:endParaRPr lang="es-AR"/>
          </a:p>
        </p:txBody>
      </p:sp>
      <p:sp>
        <p:nvSpPr>
          <p:cNvPr id="6" name="Marcador de pie de página 5">
            <a:extLst>
              <a:ext uri="{FF2B5EF4-FFF2-40B4-BE49-F238E27FC236}">
                <a16:creationId xmlns:a16="http://schemas.microsoft.com/office/drawing/2014/main" id="{26F8F9B6-CA1C-4D71-BB0C-9CD4E8F75F2A}"/>
              </a:ext>
            </a:extLst>
          </p:cNvPr>
          <p:cNvSpPr>
            <a:spLocks noGrp="1"/>
          </p:cNvSpPr>
          <p:nvPr>
            <p:ph type="ftr" sz="quarter" idx="11"/>
          </p:nvPr>
        </p:nvSpPr>
        <p:spPr/>
        <p:txBody>
          <a:bodyPr/>
          <a:lstStyle/>
          <a:p>
            <a:endParaRPr lang="es-AR"/>
          </a:p>
        </p:txBody>
      </p:sp>
      <p:sp>
        <p:nvSpPr>
          <p:cNvPr id="7" name="Marcador de número de diapositiva 6">
            <a:extLst>
              <a:ext uri="{FF2B5EF4-FFF2-40B4-BE49-F238E27FC236}">
                <a16:creationId xmlns:a16="http://schemas.microsoft.com/office/drawing/2014/main" id="{FE2828E0-FC81-4644-BF58-C93555D63CC0}"/>
              </a:ext>
            </a:extLst>
          </p:cNvPr>
          <p:cNvSpPr>
            <a:spLocks noGrp="1"/>
          </p:cNvSpPr>
          <p:nvPr>
            <p:ph type="sldNum" sz="quarter" idx="12"/>
          </p:nvPr>
        </p:nvSpPr>
        <p:spPr/>
        <p:txBody>
          <a:bodyPr/>
          <a:lstStyle/>
          <a:p>
            <a:fld id="{995E7C93-0F07-4FF2-84F7-5B38B1B1B6E9}" type="slidenum">
              <a:rPr lang="es-AR" smtClean="0"/>
              <a:t>‹Nº›</a:t>
            </a:fld>
            <a:endParaRPr lang="es-AR"/>
          </a:p>
        </p:txBody>
      </p:sp>
    </p:spTree>
    <p:extLst>
      <p:ext uri="{BB962C8B-B14F-4D97-AF65-F5344CB8AC3E}">
        <p14:creationId xmlns:p14="http://schemas.microsoft.com/office/powerpoint/2010/main" val="1036457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180FA44-51A0-4DE4-8280-7BADD287D00F}"/>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AR"/>
          </a:p>
        </p:txBody>
      </p:sp>
      <p:sp>
        <p:nvSpPr>
          <p:cNvPr id="3" name="Marcador de posición de imagen 2">
            <a:extLst>
              <a:ext uri="{FF2B5EF4-FFF2-40B4-BE49-F238E27FC236}">
                <a16:creationId xmlns:a16="http://schemas.microsoft.com/office/drawing/2014/main" id="{8FBEF83B-05B2-494C-8742-C66CC6B46CB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AR"/>
          </a:p>
        </p:txBody>
      </p:sp>
      <p:sp>
        <p:nvSpPr>
          <p:cNvPr id="4" name="Marcador de texto 3">
            <a:extLst>
              <a:ext uri="{FF2B5EF4-FFF2-40B4-BE49-F238E27FC236}">
                <a16:creationId xmlns:a16="http://schemas.microsoft.com/office/drawing/2014/main" id="{919811A4-FAF1-4B34-9581-3D04BD5CB46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797FBE40-D3C8-4839-AA4A-BF6ED889F758}"/>
              </a:ext>
            </a:extLst>
          </p:cNvPr>
          <p:cNvSpPr>
            <a:spLocks noGrp="1"/>
          </p:cNvSpPr>
          <p:nvPr>
            <p:ph type="dt" sz="half" idx="10"/>
          </p:nvPr>
        </p:nvSpPr>
        <p:spPr/>
        <p:txBody>
          <a:bodyPr/>
          <a:lstStyle/>
          <a:p>
            <a:fld id="{B773AB0A-FC22-4E06-BD77-A34731480BCC}" type="datetimeFigureOut">
              <a:rPr lang="es-AR" smtClean="0"/>
              <a:t>16/10/2020</a:t>
            </a:fld>
            <a:endParaRPr lang="es-AR"/>
          </a:p>
        </p:txBody>
      </p:sp>
      <p:sp>
        <p:nvSpPr>
          <p:cNvPr id="6" name="Marcador de pie de página 5">
            <a:extLst>
              <a:ext uri="{FF2B5EF4-FFF2-40B4-BE49-F238E27FC236}">
                <a16:creationId xmlns:a16="http://schemas.microsoft.com/office/drawing/2014/main" id="{2EF8FD40-D721-4A35-B7F3-BC4B938832CC}"/>
              </a:ext>
            </a:extLst>
          </p:cNvPr>
          <p:cNvSpPr>
            <a:spLocks noGrp="1"/>
          </p:cNvSpPr>
          <p:nvPr>
            <p:ph type="ftr" sz="quarter" idx="11"/>
          </p:nvPr>
        </p:nvSpPr>
        <p:spPr/>
        <p:txBody>
          <a:bodyPr/>
          <a:lstStyle/>
          <a:p>
            <a:endParaRPr lang="es-AR"/>
          </a:p>
        </p:txBody>
      </p:sp>
      <p:sp>
        <p:nvSpPr>
          <p:cNvPr id="7" name="Marcador de número de diapositiva 6">
            <a:extLst>
              <a:ext uri="{FF2B5EF4-FFF2-40B4-BE49-F238E27FC236}">
                <a16:creationId xmlns:a16="http://schemas.microsoft.com/office/drawing/2014/main" id="{B06DAFF9-FDA1-453E-92AA-7C1BB2AD01E9}"/>
              </a:ext>
            </a:extLst>
          </p:cNvPr>
          <p:cNvSpPr>
            <a:spLocks noGrp="1"/>
          </p:cNvSpPr>
          <p:nvPr>
            <p:ph type="sldNum" sz="quarter" idx="12"/>
          </p:nvPr>
        </p:nvSpPr>
        <p:spPr/>
        <p:txBody>
          <a:bodyPr/>
          <a:lstStyle/>
          <a:p>
            <a:fld id="{995E7C93-0F07-4FF2-84F7-5B38B1B1B6E9}" type="slidenum">
              <a:rPr lang="es-AR" smtClean="0"/>
              <a:t>‹Nº›</a:t>
            </a:fld>
            <a:endParaRPr lang="es-AR"/>
          </a:p>
        </p:txBody>
      </p:sp>
    </p:spTree>
    <p:extLst>
      <p:ext uri="{BB962C8B-B14F-4D97-AF65-F5344CB8AC3E}">
        <p14:creationId xmlns:p14="http://schemas.microsoft.com/office/powerpoint/2010/main" val="22624014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68A888ED-5888-457F-B220-D52527329C4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AR"/>
          </a:p>
        </p:txBody>
      </p:sp>
      <p:sp>
        <p:nvSpPr>
          <p:cNvPr id="3" name="Marcador de texto 2">
            <a:extLst>
              <a:ext uri="{FF2B5EF4-FFF2-40B4-BE49-F238E27FC236}">
                <a16:creationId xmlns:a16="http://schemas.microsoft.com/office/drawing/2014/main" id="{5F1186CA-B041-4586-8508-ADE49718AAD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Marcador de fecha 3">
            <a:extLst>
              <a:ext uri="{FF2B5EF4-FFF2-40B4-BE49-F238E27FC236}">
                <a16:creationId xmlns:a16="http://schemas.microsoft.com/office/drawing/2014/main" id="{A8EA4D7C-B083-4065-88F8-0860B645CCE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773AB0A-FC22-4E06-BD77-A34731480BCC}" type="datetimeFigureOut">
              <a:rPr lang="es-AR" smtClean="0"/>
              <a:t>16/10/2020</a:t>
            </a:fld>
            <a:endParaRPr lang="es-AR"/>
          </a:p>
        </p:txBody>
      </p:sp>
      <p:sp>
        <p:nvSpPr>
          <p:cNvPr id="5" name="Marcador de pie de página 4">
            <a:extLst>
              <a:ext uri="{FF2B5EF4-FFF2-40B4-BE49-F238E27FC236}">
                <a16:creationId xmlns:a16="http://schemas.microsoft.com/office/drawing/2014/main" id="{F014F7C8-31BE-4EDB-86E9-2C128931665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AR"/>
          </a:p>
        </p:txBody>
      </p:sp>
      <p:sp>
        <p:nvSpPr>
          <p:cNvPr id="6" name="Marcador de número de diapositiva 5">
            <a:extLst>
              <a:ext uri="{FF2B5EF4-FFF2-40B4-BE49-F238E27FC236}">
                <a16:creationId xmlns:a16="http://schemas.microsoft.com/office/drawing/2014/main" id="{23F8DA63-9E8F-46D5-A350-3523B9290D3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95E7C93-0F07-4FF2-84F7-5B38B1B1B6E9}" type="slidenum">
              <a:rPr lang="es-AR" smtClean="0"/>
              <a:t>‹Nº›</a:t>
            </a:fld>
            <a:endParaRPr lang="es-AR"/>
          </a:p>
        </p:txBody>
      </p:sp>
    </p:spTree>
    <p:extLst>
      <p:ext uri="{BB962C8B-B14F-4D97-AF65-F5344CB8AC3E}">
        <p14:creationId xmlns:p14="http://schemas.microsoft.com/office/powerpoint/2010/main" val="20482245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6E9094E-44F0-4939-9124-F59B330EDB4E}"/>
              </a:ext>
            </a:extLst>
          </p:cNvPr>
          <p:cNvSpPr>
            <a:spLocks noGrp="1"/>
          </p:cNvSpPr>
          <p:nvPr>
            <p:ph type="ctrTitle"/>
          </p:nvPr>
        </p:nvSpPr>
        <p:spPr/>
        <p:txBody>
          <a:bodyPr>
            <a:normAutofit fontScale="90000"/>
          </a:bodyPr>
          <a:lstStyle/>
          <a:p>
            <a:r>
              <a:rPr lang="es-AR" dirty="0"/>
              <a:t>PERSONAL QUE NO PRESTE SERVICIOS POR ESTAR CON LICENCIA POR PANDEMIA.</a:t>
            </a:r>
          </a:p>
        </p:txBody>
      </p:sp>
      <p:sp>
        <p:nvSpPr>
          <p:cNvPr id="3" name="Subtítulo 2">
            <a:extLst>
              <a:ext uri="{FF2B5EF4-FFF2-40B4-BE49-F238E27FC236}">
                <a16:creationId xmlns:a16="http://schemas.microsoft.com/office/drawing/2014/main" id="{C02948C3-9953-4C11-838A-3932F397173B}"/>
              </a:ext>
            </a:extLst>
          </p:cNvPr>
          <p:cNvSpPr>
            <a:spLocks noGrp="1"/>
          </p:cNvSpPr>
          <p:nvPr>
            <p:ph type="subTitle" idx="1"/>
          </p:nvPr>
        </p:nvSpPr>
        <p:spPr/>
        <p:txBody>
          <a:bodyPr/>
          <a:lstStyle/>
          <a:p>
            <a:r>
              <a:rPr lang="es-AR" dirty="0"/>
              <a:t>Liquidación mes de octubre de 2020.</a:t>
            </a:r>
          </a:p>
          <a:p>
            <a:r>
              <a:rPr lang="es-AR" dirty="0"/>
              <a:t>Decreto 792/2020</a:t>
            </a:r>
          </a:p>
        </p:txBody>
      </p:sp>
    </p:spTree>
    <p:extLst>
      <p:ext uri="{BB962C8B-B14F-4D97-AF65-F5344CB8AC3E}">
        <p14:creationId xmlns:p14="http://schemas.microsoft.com/office/powerpoint/2010/main" val="38667273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2C7F688-CE89-463F-99A7-83FC3FE2A86D}"/>
              </a:ext>
            </a:extLst>
          </p:cNvPr>
          <p:cNvSpPr>
            <a:spLocks noGrp="1"/>
          </p:cNvSpPr>
          <p:nvPr>
            <p:ph type="title"/>
          </p:nvPr>
        </p:nvSpPr>
        <p:spPr/>
        <p:txBody>
          <a:bodyPr/>
          <a:lstStyle/>
          <a:p>
            <a:r>
              <a:rPr lang="es-AR" dirty="0"/>
              <a:t>En el 931.</a:t>
            </a:r>
          </a:p>
        </p:txBody>
      </p:sp>
      <p:sp>
        <p:nvSpPr>
          <p:cNvPr id="3" name="Marcador de contenido 2">
            <a:extLst>
              <a:ext uri="{FF2B5EF4-FFF2-40B4-BE49-F238E27FC236}">
                <a16:creationId xmlns:a16="http://schemas.microsoft.com/office/drawing/2014/main" id="{8BF88E1A-879E-41E2-B750-90F2C4D68D4E}"/>
              </a:ext>
            </a:extLst>
          </p:cNvPr>
          <p:cNvSpPr>
            <a:spLocks noGrp="1"/>
          </p:cNvSpPr>
          <p:nvPr>
            <p:ph idx="1"/>
          </p:nvPr>
        </p:nvSpPr>
        <p:spPr/>
        <p:txBody>
          <a:bodyPr/>
          <a:lstStyle/>
          <a:p>
            <a:r>
              <a:rPr lang="es-AR" dirty="0"/>
              <a:t>A la fecha, la AFIP, no ha establecido la metodología para explicitar esta situación.</a:t>
            </a:r>
          </a:p>
          <a:p>
            <a:r>
              <a:rPr lang="es-AR" dirty="0"/>
              <a:t>Para el caso que no se genere un mecanismo para la fecha de vencimiento, se sugiere seguir el siguiente procedimiento, y aplicar los códigos que se mencionan, por ser el que nos permite generar los aportes y contribuciones previstos en la normativa legal.</a:t>
            </a:r>
          </a:p>
          <a:p>
            <a:r>
              <a:rPr lang="es-AR" dirty="0"/>
              <a:t>Este </a:t>
            </a:r>
            <a:r>
              <a:rPr lang="es-AR" dirty="0" err="1"/>
              <a:t>power</a:t>
            </a:r>
            <a:r>
              <a:rPr lang="es-AR" dirty="0"/>
              <a:t> se actualizará si se reciben nuevas instrucciones por parte de AFIP.</a:t>
            </a:r>
          </a:p>
        </p:txBody>
      </p:sp>
    </p:spTree>
    <p:extLst>
      <p:ext uri="{BB962C8B-B14F-4D97-AF65-F5344CB8AC3E}">
        <p14:creationId xmlns:p14="http://schemas.microsoft.com/office/powerpoint/2010/main" val="12826848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D4A8C07-F7EE-43B6-9ABF-871E62F19BD1}"/>
              </a:ext>
            </a:extLst>
          </p:cNvPr>
          <p:cNvSpPr>
            <a:spLocks noGrp="1"/>
          </p:cNvSpPr>
          <p:nvPr>
            <p:ph type="title"/>
          </p:nvPr>
        </p:nvSpPr>
        <p:spPr/>
        <p:txBody>
          <a:bodyPr/>
          <a:lstStyle/>
          <a:p>
            <a:endParaRPr lang="es-AR"/>
          </a:p>
        </p:txBody>
      </p:sp>
      <p:sp>
        <p:nvSpPr>
          <p:cNvPr id="3" name="Marcador de contenido 2">
            <a:extLst>
              <a:ext uri="{FF2B5EF4-FFF2-40B4-BE49-F238E27FC236}">
                <a16:creationId xmlns:a16="http://schemas.microsoft.com/office/drawing/2014/main" id="{C6DAB42E-E9BB-4AFC-889B-B2AE86B3441F}"/>
              </a:ext>
            </a:extLst>
          </p:cNvPr>
          <p:cNvSpPr>
            <a:spLocks noGrp="1"/>
          </p:cNvSpPr>
          <p:nvPr>
            <p:ph idx="1"/>
          </p:nvPr>
        </p:nvSpPr>
        <p:spPr/>
        <p:txBody>
          <a:bodyPr/>
          <a:lstStyle/>
          <a:p>
            <a:endParaRPr lang="es-AR"/>
          </a:p>
        </p:txBody>
      </p:sp>
      <p:pic>
        <p:nvPicPr>
          <p:cNvPr id="5" name="Imagen 4">
            <a:extLst>
              <a:ext uri="{FF2B5EF4-FFF2-40B4-BE49-F238E27FC236}">
                <a16:creationId xmlns:a16="http://schemas.microsoft.com/office/drawing/2014/main" id="{4FE5F42D-4B8F-47AD-87CD-19109488DD09}"/>
              </a:ext>
            </a:extLst>
          </p:cNvPr>
          <p:cNvPicPr>
            <a:picLocks noChangeAspect="1"/>
          </p:cNvPicPr>
          <p:nvPr/>
        </p:nvPicPr>
        <p:blipFill>
          <a:blip r:embed="rId2"/>
          <a:stretch>
            <a:fillRect/>
          </a:stretch>
        </p:blipFill>
        <p:spPr>
          <a:xfrm>
            <a:off x="-63796" y="-159488"/>
            <a:ext cx="12192000" cy="6858000"/>
          </a:xfrm>
          <a:prstGeom prst="rect">
            <a:avLst/>
          </a:prstGeom>
        </p:spPr>
      </p:pic>
      <p:sp>
        <p:nvSpPr>
          <p:cNvPr id="6" name="Flecha: hacia la izquierda 5">
            <a:extLst>
              <a:ext uri="{FF2B5EF4-FFF2-40B4-BE49-F238E27FC236}">
                <a16:creationId xmlns:a16="http://schemas.microsoft.com/office/drawing/2014/main" id="{9BD1AF6C-2BE1-4231-AC66-0B28A2491920}"/>
              </a:ext>
            </a:extLst>
          </p:cNvPr>
          <p:cNvSpPr/>
          <p:nvPr/>
        </p:nvSpPr>
        <p:spPr>
          <a:xfrm>
            <a:off x="6762306" y="829340"/>
            <a:ext cx="4742121" cy="86134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dirty="0"/>
              <a:t>Si no se genera nueva Situación Consignar 48.</a:t>
            </a:r>
          </a:p>
        </p:txBody>
      </p:sp>
      <p:sp>
        <p:nvSpPr>
          <p:cNvPr id="7" name="Flecha: hacia la izquierda 6">
            <a:extLst>
              <a:ext uri="{FF2B5EF4-FFF2-40B4-BE49-F238E27FC236}">
                <a16:creationId xmlns:a16="http://schemas.microsoft.com/office/drawing/2014/main" id="{123776B9-0B7D-4D81-8C37-5CFCE21F77AD}"/>
              </a:ext>
            </a:extLst>
          </p:cNvPr>
          <p:cNvSpPr/>
          <p:nvPr/>
        </p:nvSpPr>
        <p:spPr>
          <a:xfrm>
            <a:off x="6868633" y="2215301"/>
            <a:ext cx="4635794" cy="846876"/>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dirty="0"/>
              <a:t>Ir a datos complementarios.</a:t>
            </a:r>
          </a:p>
        </p:txBody>
      </p:sp>
    </p:spTree>
    <p:extLst>
      <p:ext uri="{BB962C8B-B14F-4D97-AF65-F5344CB8AC3E}">
        <p14:creationId xmlns:p14="http://schemas.microsoft.com/office/powerpoint/2010/main" val="26745654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10EB43D-6096-4FEC-8DC8-834C90FE12AB}"/>
              </a:ext>
            </a:extLst>
          </p:cNvPr>
          <p:cNvSpPr>
            <a:spLocks noGrp="1"/>
          </p:cNvSpPr>
          <p:nvPr>
            <p:ph type="title"/>
          </p:nvPr>
        </p:nvSpPr>
        <p:spPr/>
        <p:txBody>
          <a:bodyPr/>
          <a:lstStyle/>
          <a:p>
            <a:endParaRPr lang="es-AR"/>
          </a:p>
        </p:txBody>
      </p:sp>
      <p:sp>
        <p:nvSpPr>
          <p:cNvPr id="3" name="Marcador de contenido 2">
            <a:extLst>
              <a:ext uri="{FF2B5EF4-FFF2-40B4-BE49-F238E27FC236}">
                <a16:creationId xmlns:a16="http://schemas.microsoft.com/office/drawing/2014/main" id="{E1EF3A4C-5AF3-4477-AB22-2CA275164E66}"/>
              </a:ext>
            </a:extLst>
          </p:cNvPr>
          <p:cNvSpPr>
            <a:spLocks noGrp="1"/>
          </p:cNvSpPr>
          <p:nvPr>
            <p:ph idx="1"/>
          </p:nvPr>
        </p:nvSpPr>
        <p:spPr/>
        <p:txBody>
          <a:bodyPr/>
          <a:lstStyle/>
          <a:p>
            <a:endParaRPr lang="es-AR"/>
          </a:p>
        </p:txBody>
      </p:sp>
      <p:pic>
        <p:nvPicPr>
          <p:cNvPr id="5" name="Imagen 4">
            <a:extLst>
              <a:ext uri="{FF2B5EF4-FFF2-40B4-BE49-F238E27FC236}">
                <a16:creationId xmlns:a16="http://schemas.microsoft.com/office/drawing/2014/main" id="{310543CB-62E4-4D91-96AF-F63EBA1E1C05}"/>
              </a:ext>
            </a:extLst>
          </p:cNvPr>
          <p:cNvPicPr>
            <a:picLocks noChangeAspect="1"/>
          </p:cNvPicPr>
          <p:nvPr/>
        </p:nvPicPr>
        <p:blipFill>
          <a:blip r:embed="rId2"/>
          <a:stretch>
            <a:fillRect/>
          </a:stretch>
        </p:blipFill>
        <p:spPr>
          <a:xfrm>
            <a:off x="-74428" y="0"/>
            <a:ext cx="12192000" cy="6858000"/>
          </a:xfrm>
          <a:prstGeom prst="rect">
            <a:avLst/>
          </a:prstGeom>
        </p:spPr>
      </p:pic>
      <p:sp>
        <p:nvSpPr>
          <p:cNvPr id="6" name="Rectángulo: esquinas redondeadas 5">
            <a:extLst>
              <a:ext uri="{FF2B5EF4-FFF2-40B4-BE49-F238E27FC236}">
                <a16:creationId xmlns:a16="http://schemas.microsoft.com/office/drawing/2014/main" id="{A89CA269-1644-48BE-9C1A-6E98652DB8CE}"/>
              </a:ext>
            </a:extLst>
          </p:cNvPr>
          <p:cNvSpPr/>
          <p:nvPr/>
        </p:nvSpPr>
        <p:spPr>
          <a:xfrm>
            <a:off x="3370521" y="1825625"/>
            <a:ext cx="2573079" cy="104516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7" name="Rectángulo 6">
            <a:extLst>
              <a:ext uri="{FF2B5EF4-FFF2-40B4-BE49-F238E27FC236}">
                <a16:creationId xmlns:a16="http://schemas.microsoft.com/office/drawing/2014/main" id="{97145F7E-E8E9-42AC-9457-95D2BBE32A4C}"/>
              </a:ext>
            </a:extLst>
          </p:cNvPr>
          <p:cNvSpPr/>
          <p:nvPr/>
        </p:nvSpPr>
        <p:spPr>
          <a:xfrm>
            <a:off x="8144540" y="1825625"/>
            <a:ext cx="2923953" cy="145983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dirty="0"/>
              <a:t>El monto a consignar es la sumatoria de los conceptos remunerativos que hubiere cobrado sin este beneficio. Días trabajados 0.</a:t>
            </a:r>
          </a:p>
        </p:txBody>
      </p:sp>
    </p:spTree>
    <p:extLst>
      <p:ext uri="{BB962C8B-B14F-4D97-AF65-F5344CB8AC3E}">
        <p14:creationId xmlns:p14="http://schemas.microsoft.com/office/powerpoint/2010/main" val="38450933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5FEC857-E4B7-41FF-9AE0-0AAC9F796469}"/>
              </a:ext>
            </a:extLst>
          </p:cNvPr>
          <p:cNvSpPr>
            <a:spLocks noGrp="1"/>
          </p:cNvSpPr>
          <p:nvPr>
            <p:ph type="title"/>
          </p:nvPr>
        </p:nvSpPr>
        <p:spPr/>
        <p:txBody>
          <a:bodyPr/>
          <a:lstStyle/>
          <a:p>
            <a:endParaRPr lang="es-AR"/>
          </a:p>
        </p:txBody>
      </p:sp>
      <p:sp>
        <p:nvSpPr>
          <p:cNvPr id="3" name="Marcador de contenido 2">
            <a:extLst>
              <a:ext uri="{FF2B5EF4-FFF2-40B4-BE49-F238E27FC236}">
                <a16:creationId xmlns:a16="http://schemas.microsoft.com/office/drawing/2014/main" id="{E64770F6-8483-4C4A-A234-01D0777012C9}"/>
              </a:ext>
            </a:extLst>
          </p:cNvPr>
          <p:cNvSpPr>
            <a:spLocks noGrp="1"/>
          </p:cNvSpPr>
          <p:nvPr>
            <p:ph idx="1"/>
          </p:nvPr>
        </p:nvSpPr>
        <p:spPr/>
        <p:txBody>
          <a:bodyPr/>
          <a:lstStyle/>
          <a:p>
            <a:endParaRPr lang="es-AR"/>
          </a:p>
        </p:txBody>
      </p:sp>
      <p:pic>
        <p:nvPicPr>
          <p:cNvPr id="5" name="Imagen 4">
            <a:extLst>
              <a:ext uri="{FF2B5EF4-FFF2-40B4-BE49-F238E27FC236}">
                <a16:creationId xmlns:a16="http://schemas.microsoft.com/office/drawing/2014/main" id="{EF961877-2C44-4878-A309-BCFB542DB3B0}"/>
              </a:ext>
            </a:extLst>
          </p:cNvPr>
          <p:cNvPicPr>
            <a:picLocks noChangeAspect="1"/>
          </p:cNvPicPr>
          <p:nvPr/>
        </p:nvPicPr>
        <p:blipFill>
          <a:blip r:embed="rId2"/>
          <a:stretch>
            <a:fillRect/>
          </a:stretch>
        </p:blipFill>
        <p:spPr>
          <a:xfrm>
            <a:off x="0" y="0"/>
            <a:ext cx="12192000" cy="6858000"/>
          </a:xfrm>
          <a:prstGeom prst="rect">
            <a:avLst/>
          </a:prstGeom>
        </p:spPr>
      </p:pic>
      <p:sp>
        <p:nvSpPr>
          <p:cNvPr id="6" name="Elipse 5">
            <a:extLst>
              <a:ext uri="{FF2B5EF4-FFF2-40B4-BE49-F238E27FC236}">
                <a16:creationId xmlns:a16="http://schemas.microsoft.com/office/drawing/2014/main" id="{7CFA0A41-2CB3-42E9-9D1E-8E0830FB567A}"/>
              </a:ext>
            </a:extLst>
          </p:cNvPr>
          <p:cNvSpPr/>
          <p:nvPr/>
        </p:nvSpPr>
        <p:spPr>
          <a:xfrm>
            <a:off x="3423684" y="2200940"/>
            <a:ext cx="1499189" cy="332799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Tree>
    <p:extLst>
      <p:ext uri="{BB962C8B-B14F-4D97-AF65-F5344CB8AC3E}">
        <p14:creationId xmlns:p14="http://schemas.microsoft.com/office/powerpoint/2010/main" val="25531274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E9B5324-FE94-4CAA-AA2A-CFDED309ECC5}"/>
              </a:ext>
            </a:extLst>
          </p:cNvPr>
          <p:cNvSpPr>
            <a:spLocks noGrp="1"/>
          </p:cNvSpPr>
          <p:nvPr>
            <p:ph type="title"/>
          </p:nvPr>
        </p:nvSpPr>
        <p:spPr/>
        <p:txBody>
          <a:bodyPr/>
          <a:lstStyle/>
          <a:p>
            <a:endParaRPr lang="es-AR"/>
          </a:p>
        </p:txBody>
      </p:sp>
      <p:sp>
        <p:nvSpPr>
          <p:cNvPr id="3" name="Marcador de contenido 2">
            <a:extLst>
              <a:ext uri="{FF2B5EF4-FFF2-40B4-BE49-F238E27FC236}">
                <a16:creationId xmlns:a16="http://schemas.microsoft.com/office/drawing/2014/main" id="{F003C66E-B6E2-4AC6-ABBB-945E955EDC80}"/>
              </a:ext>
            </a:extLst>
          </p:cNvPr>
          <p:cNvSpPr>
            <a:spLocks noGrp="1"/>
          </p:cNvSpPr>
          <p:nvPr>
            <p:ph idx="1"/>
          </p:nvPr>
        </p:nvSpPr>
        <p:spPr/>
        <p:txBody>
          <a:bodyPr/>
          <a:lstStyle/>
          <a:p>
            <a:endParaRPr lang="es-AR"/>
          </a:p>
        </p:txBody>
      </p:sp>
      <p:pic>
        <p:nvPicPr>
          <p:cNvPr id="5" name="Imagen 4">
            <a:extLst>
              <a:ext uri="{FF2B5EF4-FFF2-40B4-BE49-F238E27FC236}">
                <a16:creationId xmlns:a16="http://schemas.microsoft.com/office/drawing/2014/main" id="{943C9AE6-B6E4-4054-A9AD-A9421A08C449}"/>
              </a:ext>
            </a:extLst>
          </p:cNvPr>
          <p:cNvPicPr>
            <a:picLocks noChangeAspect="1"/>
          </p:cNvPicPr>
          <p:nvPr/>
        </p:nvPicPr>
        <p:blipFill>
          <a:blip r:embed="rId2"/>
          <a:stretch>
            <a:fillRect/>
          </a:stretch>
        </p:blipFill>
        <p:spPr>
          <a:xfrm>
            <a:off x="-287079" y="0"/>
            <a:ext cx="13195005" cy="6858000"/>
          </a:xfrm>
          <a:prstGeom prst="rect">
            <a:avLst/>
          </a:prstGeom>
        </p:spPr>
      </p:pic>
      <p:sp>
        <p:nvSpPr>
          <p:cNvPr id="6" name="Flecha: hacia la izquierda 5">
            <a:extLst>
              <a:ext uri="{FF2B5EF4-FFF2-40B4-BE49-F238E27FC236}">
                <a16:creationId xmlns:a16="http://schemas.microsoft.com/office/drawing/2014/main" id="{52C962BF-C77B-46FC-BD30-3598740D2C0D}"/>
              </a:ext>
            </a:extLst>
          </p:cNvPr>
          <p:cNvSpPr/>
          <p:nvPr/>
        </p:nvSpPr>
        <p:spPr>
          <a:xfrm>
            <a:off x="9675628" y="1144588"/>
            <a:ext cx="2516372" cy="4139793"/>
          </a:xfrm>
          <a:prstGeom prst="leftArrow">
            <a:avLst>
              <a:gd name="adj1" fmla="val 50000"/>
              <a:gd name="adj2" fmla="val 4366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dirty="0"/>
              <a:t>El sistema solo calcula aportes y contribuciones PAMI Y OBRA SOCIAL como lo establece el Decreto.</a:t>
            </a:r>
          </a:p>
        </p:txBody>
      </p:sp>
    </p:spTree>
    <p:extLst>
      <p:ext uri="{BB962C8B-B14F-4D97-AF65-F5344CB8AC3E}">
        <p14:creationId xmlns:p14="http://schemas.microsoft.com/office/powerpoint/2010/main" val="27788444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7F07F46-C542-4E77-B157-5ACA5058CBAC}"/>
              </a:ext>
            </a:extLst>
          </p:cNvPr>
          <p:cNvSpPr>
            <a:spLocks noGrp="1"/>
          </p:cNvSpPr>
          <p:nvPr>
            <p:ph type="title"/>
          </p:nvPr>
        </p:nvSpPr>
        <p:spPr/>
        <p:txBody>
          <a:bodyPr/>
          <a:lstStyle/>
          <a:p>
            <a:r>
              <a:rPr lang="es-AR" dirty="0"/>
              <a:t>Muy importante.</a:t>
            </a:r>
          </a:p>
        </p:txBody>
      </p:sp>
      <p:sp>
        <p:nvSpPr>
          <p:cNvPr id="3" name="Marcador de contenido 2">
            <a:extLst>
              <a:ext uri="{FF2B5EF4-FFF2-40B4-BE49-F238E27FC236}">
                <a16:creationId xmlns:a16="http://schemas.microsoft.com/office/drawing/2014/main" id="{B88E233E-046D-4941-850E-850A719528AF}"/>
              </a:ext>
            </a:extLst>
          </p:cNvPr>
          <p:cNvSpPr>
            <a:spLocks noGrp="1"/>
          </p:cNvSpPr>
          <p:nvPr>
            <p:ph idx="1"/>
          </p:nvPr>
        </p:nvSpPr>
        <p:spPr/>
        <p:txBody>
          <a:bodyPr/>
          <a:lstStyle/>
          <a:p>
            <a:r>
              <a:rPr lang="es-AR" dirty="0"/>
              <a:t>Esta metodología no es aplicable a ninguna persona que esté dando clase o realizando tarea en forma virtual o presencial.</a:t>
            </a:r>
          </a:p>
          <a:p>
            <a:r>
              <a:rPr lang="es-AR" dirty="0"/>
              <a:t>Sólo es aplicable a personas que estén en las categorías de riesgo mencionadas (mayores de 60 o con alto riesgo), y en la medida en que no preste servicio alguno.</a:t>
            </a:r>
          </a:p>
          <a:p>
            <a:r>
              <a:rPr lang="es-AR" dirty="0"/>
              <a:t>Ejemplo si una persona es diabética, o madre de un menor en edad escolar, pero está prestando servicio en forma virtual, no está alcanzada por este beneficio.</a:t>
            </a:r>
          </a:p>
          <a:p>
            <a:pPr marL="0" indent="0">
              <a:buNone/>
            </a:pPr>
            <a:endParaRPr lang="es-AR" dirty="0"/>
          </a:p>
        </p:txBody>
      </p:sp>
    </p:spTree>
    <p:extLst>
      <p:ext uri="{BB962C8B-B14F-4D97-AF65-F5344CB8AC3E}">
        <p14:creationId xmlns:p14="http://schemas.microsoft.com/office/powerpoint/2010/main" val="40770641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4C89F97-B301-4661-8E8F-2E496EA2A4EA}"/>
              </a:ext>
            </a:extLst>
          </p:cNvPr>
          <p:cNvSpPr>
            <a:spLocks noGrp="1"/>
          </p:cNvSpPr>
          <p:nvPr>
            <p:ph type="title"/>
          </p:nvPr>
        </p:nvSpPr>
        <p:spPr>
          <a:xfrm rot="809603">
            <a:off x="1375410" y="1679575"/>
            <a:ext cx="10515600" cy="1325563"/>
          </a:xfrm>
        </p:spPr>
        <p:txBody>
          <a:bodyPr/>
          <a:lstStyle/>
          <a:p>
            <a:r>
              <a:rPr lang="es-AR" dirty="0"/>
              <a:t>Muchas gracias por su atención.</a:t>
            </a:r>
          </a:p>
        </p:txBody>
      </p:sp>
      <p:sp>
        <p:nvSpPr>
          <p:cNvPr id="3" name="Marcador de contenido 2">
            <a:extLst>
              <a:ext uri="{FF2B5EF4-FFF2-40B4-BE49-F238E27FC236}">
                <a16:creationId xmlns:a16="http://schemas.microsoft.com/office/drawing/2014/main" id="{FF64DFD7-BD85-4DBE-9E63-7A5D11831C79}"/>
              </a:ext>
            </a:extLst>
          </p:cNvPr>
          <p:cNvSpPr>
            <a:spLocks noGrp="1"/>
          </p:cNvSpPr>
          <p:nvPr>
            <p:ph idx="1"/>
          </p:nvPr>
        </p:nvSpPr>
        <p:spPr>
          <a:xfrm>
            <a:off x="838200" y="3680459"/>
            <a:ext cx="10515600" cy="2496503"/>
          </a:xfrm>
        </p:spPr>
        <p:txBody>
          <a:bodyPr/>
          <a:lstStyle/>
          <a:p>
            <a:r>
              <a:rPr lang="es-AR" dirty="0"/>
              <a:t>Pedro </a:t>
            </a:r>
            <a:r>
              <a:rPr lang="es-AR" dirty="0" err="1"/>
              <a:t>Pais</a:t>
            </a:r>
            <a:r>
              <a:rPr lang="es-AR" dirty="0"/>
              <a:t>.</a:t>
            </a:r>
          </a:p>
        </p:txBody>
      </p:sp>
    </p:spTree>
    <p:extLst>
      <p:ext uri="{BB962C8B-B14F-4D97-AF65-F5344CB8AC3E}">
        <p14:creationId xmlns:p14="http://schemas.microsoft.com/office/powerpoint/2010/main" val="14260290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4ADA348-7FE7-42C2-8F23-DBE0ED8BE0F3}"/>
              </a:ext>
            </a:extLst>
          </p:cNvPr>
          <p:cNvSpPr>
            <a:spLocks noGrp="1"/>
          </p:cNvSpPr>
          <p:nvPr>
            <p:ph type="title"/>
          </p:nvPr>
        </p:nvSpPr>
        <p:spPr/>
        <p:txBody>
          <a:bodyPr/>
          <a:lstStyle/>
          <a:p>
            <a:r>
              <a:rPr lang="es-AR" dirty="0"/>
              <a:t>Decreto 792/2020: Beneficio. Alcance.</a:t>
            </a:r>
          </a:p>
        </p:txBody>
      </p:sp>
      <p:graphicFrame>
        <p:nvGraphicFramePr>
          <p:cNvPr id="4" name="Marcador de contenido 3">
            <a:extLst>
              <a:ext uri="{FF2B5EF4-FFF2-40B4-BE49-F238E27FC236}">
                <a16:creationId xmlns:a16="http://schemas.microsoft.com/office/drawing/2014/main" id="{CA06C990-34EC-454B-83AF-5E10EFB12489}"/>
              </a:ext>
            </a:extLst>
          </p:cNvPr>
          <p:cNvGraphicFramePr>
            <a:graphicFrameLocks noGrp="1"/>
          </p:cNvGraphicFramePr>
          <p:nvPr>
            <p:ph idx="1"/>
            <p:extLst>
              <p:ext uri="{D42A27DB-BD31-4B8C-83A1-F6EECF244321}">
                <p14:modId xmlns:p14="http://schemas.microsoft.com/office/powerpoint/2010/main" val="2329400389"/>
              </p:ext>
            </p:extLst>
          </p:nvPr>
        </p:nvGraphicFramePr>
        <p:xfrm>
          <a:off x="838200" y="1233378"/>
          <a:ext cx="10515600" cy="5348175"/>
        </p:xfrm>
        <a:graphic>
          <a:graphicData uri="http://schemas.openxmlformats.org/drawingml/2006/table">
            <a:tbl>
              <a:tblPr/>
              <a:tblGrid>
                <a:gridCol w="10515600">
                  <a:extLst>
                    <a:ext uri="{9D8B030D-6E8A-4147-A177-3AD203B41FA5}">
                      <a16:colId xmlns:a16="http://schemas.microsoft.com/office/drawing/2014/main" val="4119591170"/>
                    </a:ext>
                  </a:extLst>
                </a:gridCol>
              </a:tblGrid>
              <a:tr h="220973">
                <a:tc>
                  <a:txBody>
                    <a:bodyPr/>
                    <a:lstStyle/>
                    <a:p>
                      <a:pPr algn="just" fontAlgn="ctr">
                        <a:spcBef>
                          <a:spcPts val="2000"/>
                        </a:spcBef>
                        <a:spcAft>
                          <a:spcPts val="1000"/>
                        </a:spcAft>
                      </a:pPr>
                      <a:r>
                        <a:rPr lang="es-AR" sz="800" b="1" dirty="0">
                          <a:effectLst/>
                          <a:latin typeface="Verdana" panose="020B0604030504040204" pitchFamily="34" charset="0"/>
                        </a:rPr>
                        <a:t>TRABAJADORES MAYORES DE 60 AÑOS, EMBARAZADAS Y GRUPOS DE RIESGO: NOVEDADES PARA LOS EMPLEADORES</a:t>
                      </a:r>
                    </a:p>
                  </a:txBody>
                  <a:tcPr marL="29029" marR="29029" marT="43543" marB="43543" anchor="ctr">
                    <a:lnL w="9525" cap="flat" cmpd="sng" algn="ctr">
                      <a:solidFill>
                        <a:srgbClr val="A6A6A6"/>
                      </a:solidFill>
                      <a:prstDash val="solid"/>
                      <a:round/>
                      <a:headEnd type="none" w="med" len="med"/>
                      <a:tailEnd type="none" w="med" len="med"/>
                    </a:lnL>
                    <a:lnR w="9525" cap="flat" cmpd="sng" algn="ctr">
                      <a:solidFill>
                        <a:srgbClr val="A6A6A6"/>
                      </a:solidFill>
                      <a:prstDash val="solid"/>
                      <a:round/>
                      <a:headEnd type="none" w="med" len="med"/>
                      <a:tailEnd type="none" w="med" len="med"/>
                    </a:lnR>
                    <a:lnT w="9525" cap="flat" cmpd="sng" algn="ctr">
                      <a:solidFill>
                        <a:srgbClr val="A6A6A6"/>
                      </a:solidFill>
                      <a:prstDash val="solid"/>
                      <a:round/>
                      <a:headEnd type="none" w="med" len="med"/>
                      <a:tailEnd type="none" w="med" len="med"/>
                    </a:lnT>
                    <a:lnB w="9525" cap="flat" cmpd="sng" algn="ctr">
                      <a:solidFill>
                        <a:srgbClr val="A6A6A6"/>
                      </a:solidFill>
                      <a:prstDash val="solid"/>
                      <a:round/>
                      <a:headEnd type="none" w="med" len="med"/>
                      <a:tailEnd type="none" w="med" len="med"/>
                    </a:lnB>
                    <a:solidFill>
                      <a:srgbClr val="DAEEF3"/>
                    </a:solidFill>
                  </a:tcPr>
                </a:tc>
                <a:extLst>
                  <a:ext uri="{0D108BD9-81ED-4DB2-BD59-A6C34878D82A}">
                    <a16:rowId xmlns:a16="http://schemas.microsoft.com/office/drawing/2014/main" val="2728462627"/>
                  </a:ext>
                </a:extLst>
              </a:tr>
              <a:tr h="5127202">
                <a:tc>
                  <a:txBody>
                    <a:bodyPr/>
                    <a:lstStyle/>
                    <a:p>
                      <a:pPr algn="just" fontAlgn="ctr">
                        <a:spcBef>
                          <a:spcPts val="400"/>
                        </a:spcBef>
                      </a:pPr>
                      <a:r>
                        <a:rPr lang="es-AR" sz="1600" dirty="0">
                          <a:effectLst/>
                          <a:latin typeface="Verdana" panose="020B0604030504040204" pitchFamily="34" charset="0"/>
                        </a:rPr>
                        <a:t>El artículo 24 del decreto incorpora un nuevo beneficio para los empleadores del sector privado que cuenten en su nómina con los trabajadores que están dispensados del deber de asistir al lugar de trabajo durante la vigencia del “aislamiento social, preventivo y obligatorio”, y que están detallados en la resolución (MTESS) 207/2020. Se trata de las siguientes personas:</a:t>
                      </a:r>
                    </a:p>
                    <a:p>
                      <a:pPr algn="just" fontAlgn="ctr">
                        <a:spcBef>
                          <a:spcPts val="400"/>
                        </a:spcBef>
                      </a:pPr>
                      <a:r>
                        <a:rPr lang="es-AR" sz="1600" dirty="0">
                          <a:effectLst/>
                          <a:latin typeface="Verdana" panose="020B0604030504040204" pitchFamily="34" charset="0"/>
                        </a:rPr>
                        <a:t>- Mayores de 60 años;</a:t>
                      </a:r>
                    </a:p>
                    <a:p>
                      <a:pPr algn="just" fontAlgn="ctr">
                        <a:spcBef>
                          <a:spcPts val="400"/>
                        </a:spcBef>
                      </a:pPr>
                      <a:r>
                        <a:rPr lang="es-AR" sz="1600" dirty="0">
                          <a:effectLst/>
                          <a:latin typeface="Verdana" panose="020B0604030504040204" pitchFamily="34" charset="0"/>
                        </a:rPr>
                        <a:t>- Mujeres embarazadas;</a:t>
                      </a:r>
                    </a:p>
                    <a:p>
                      <a:pPr algn="just" fontAlgn="ctr">
                        <a:spcBef>
                          <a:spcPts val="400"/>
                        </a:spcBef>
                      </a:pPr>
                      <a:r>
                        <a:rPr lang="es-AR" sz="1600" dirty="0">
                          <a:effectLst/>
                          <a:latin typeface="Verdana" panose="020B0604030504040204" pitchFamily="34" charset="0"/>
                        </a:rPr>
                        <a:t>- Que se encuentran en grupos de riesgo:</a:t>
                      </a:r>
                    </a:p>
                    <a:p>
                      <a:pPr algn="just" fontAlgn="ctr">
                        <a:spcBef>
                          <a:spcPts val="400"/>
                        </a:spcBef>
                      </a:pPr>
                      <a:r>
                        <a:rPr lang="es-AR" sz="1600" dirty="0">
                          <a:effectLst/>
                          <a:latin typeface="Verdana" panose="020B0604030504040204" pitchFamily="34" charset="0"/>
                        </a:rPr>
                        <a:t>1. Enfermedades respiratorias crónicas: enfermedad pulmonar obstructiva crónica [EPOC], enfisema congénito, displasia broncopulmonar, bronquiectasias, fibrosis quística y asma moderado o severo.</a:t>
                      </a:r>
                    </a:p>
                    <a:p>
                      <a:pPr algn="just" fontAlgn="ctr">
                        <a:spcBef>
                          <a:spcPts val="400"/>
                        </a:spcBef>
                      </a:pPr>
                      <a:r>
                        <a:rPr lang="es-AR" sz="1600" dirty="0">
                          <a:effectLst/>
                          <a:latin typeface="Verdana" panose="020B0604030504040204" pitchFamily="34" charset="0"/>
                        </a:rPr>
                        <a:t>2. Enfermedades cardíacas: Insuficiencia cardíaca, enfermedad coronaria, valvulopatías y cardiopatías congénitas.</a:t>
                      </a:r>
                    </a:p>
                    <a:p>
                      <a:pPr algn="just" fontAlgn="ctr">
                        <a:spcBef>
                          <a:spcPts val="400"/>
                        </a:spcBef>
                      </a:pPr>
                      <a:r>
                        <a:rPr lang="es-AR" sz="1600" dirty="0">
                          <a:effectLst/>
                          <a:latin typeface="Verdana" panose="020B0604030504040204" pitchFamily="34" charset="0"/>
                        </a:rPr>
                        <a:t>3. Inmunodeficiencias.</a:t>
                      </a:r>
                    </a:p>
                    <a:p>
                      <a:pPr algn="just" fontAlgn="ctr">
                        <a:spcBef>
                          <a:spcPts val="400"/>
                        </a:spcBef>
                      </a:pPr>
                      <a:r>
                        <a:rPr lang="es-AR" sz="1600" dirty="0">
                          <a:effectLst/>
                          <a:latin typeface="Verdana" panose="020B0604030504040204" pitchFamily="34" charset="0"/>
                        </a:rPr>
                        <a:t>4. Diabéticos, personas con insuficiencia renal crónica en diálisis o con expectativas de ingresar a diálisis en los siguientes seis meses.</a:t>
                      </a:r>
                    </a:p>
                    <a:p>
                      <a:pPr algn="just" fontAlgn="ctr">
                        <a:spcBef>
                          <a:spcPts val="400"/>
                        </a:spcBef>
                      </a:pPr>
                      <a:r>
                        <a:rPr lang="es-AR" sz="1600" dirty="0">
                          <a:effectLst/>
                          <a:latin typeface="Verdana" panose="020B0604030504040204" pitchFamily="34" charset="0"/>
                        </a:rPr>
                        <a:t>5. Personas con obesidad [resolución (MS) 1541/2020].</a:t>
                      </a:r>
                    </a:p>
                    <a:p>
                      <a:pPr algn="just" fontAlgn="ctr">
                        <a:spcBef>
                          <a:spcPts val="400"/>
                        </a:spcBef>
                      </a:pPr>
                      <a:r>
                        <a:rPr lang="es-AR" sz="1600" dirty="0">
                          <a:effectLst/>
                          <a:latin typeface="Verdana" panose="020B0604030504040204" pitchFamily="34" charset="0"/>
                        </a:rPr>
                        <a:t>6. Las que en un futuro establezca la autoridad sanitaria nacional.</a:t>
                      </a:r>
                    </a:p>
                    <a:p>
                      <a:pPr algn="just" fontAlgn="ctr">
                        <a:spcBef>
                          <a:spcPts val="400"/>
                        </a:spcBef>
                      </a:pPr>
                      <a:r>
                        <a:rPr lang="es-AR" sz="1600" dirty="0">
                          <a:effectLst/>
                          <a:latin typeface="Verdana" panose="020B0604030504040204" pitchFamily="34" charset="0"/>
                        </a:rPr>
                        <a:t>- Aquellas cuya presencia en el hogar resulte indispensable para el cuidado de niños, niñas o adolescentes.</a:t>
                      </a:r>
                    </a:p>
                  </a:txBody>
                  <a:tcPr marL="29029" marR="29029" marT="43543" marB="43543" anchor="ctr">
                    <a:lnL w="9525" cap="flat" cmpd="sng" algn="ctr">
                      <a:solidFill>
                        <a:srgbClr val="A6A6A6"/>
                      </a:solidFill>
                      <a:prstDash val="solid"/>
                      <a:round/>
                      <a:headEnd type="none" w="med" len="med"/>
                      <a:tailEnd type="none" w="med" len="med"/>
                    </a:lnL>
                    <a:lnR w="9525" cap="flat" cmpd="sng" algn="ctr">
                      <a:solidFill>
                        <a:srgbClr val="A6A6A6"/>
                      </a:solidFill>
                      <a:prstDash val="solid"/>
                      <a:round/>
                      <a:headEnd type="none" w="med" len="med"/>
                      <a:tailEnd type="none" w="med" len="med"/>
                    </a:lnR>
                    <a:lnT w="9525" cap="flat" cmpd="sng" algn="ctr">
                      <a:solidFill>
                        <a:srgbClr val="A6A6A6"/>
                      </a:solidFill>
                      <a:prstDash val="solid"/>
                      <a:round/>
                      <a:headEnd type="none" w="med" len="med"/>
                      <a:tailEnd type="none" w="med" len="med"/>
                    </a:lnT>
                    <a:lnB w="9525" cap="flat" cmpd="sng" algn="ctr">
                      <a:solidFill>
                        <a:srgbClr val="A6A6A6"/>
                      </a:solidFill>
                      <a:prstDash val="solid"/>
                      <a:round/>
                      <a:headEnd type="none" w="med" len="med"/>
                      <a:tailEnd type="none" w="med" len="med"/>
                    </a:lnB>
                    <a:solidFill>
                      <a:srgbClr val="DAEEF3"/>
                    </a:solidFill>
                  </a:tcPr>
                </a:tc>
                <a:extLst>
                  <a:ext uri="{0D108BD9-81ED-4DB2-BD59-A6C34878D82A}">
                    <a16:rowId xmlns:a16="http://schemas.microsoft.com/office/drawing/2014/main" val="3337540262"/>
                  </a:ext>
                </a:extLst>
              </a:tr>
            </a:tbl>
          </a:graphicData>
        </a:graphic>
      </p:graphicFrame>
      <p:sp>
        <p:nvSpPr>
          <p:cNvPr id="5" name="Rectangle 1">
            <a:extLst>
              <a:ext uri="{FF2B5EF4-FFF2-40B4-BE49-F238E27FC236}">
                <a16:creationId xmlns:a16="http://schemas.microsoft.com/office/drawing/2014/main" id="{FE96E7C3-BE34-4368-8FF6-0B741987174C}"/>
              </a:ext>
            </a:extLst>
          </p:cNvPr>
          <p:cNvSpPr>
            <a:spLocks noChangeArrowheads="1"/>
          </p:cNvSpPr>
          <p:nvPr/>
        </p:nvSpPr>
        <p:spPr bwMode="auto">
          <a:xfrm>
            <a:off x="0" y="0"/>
            <a:ext cx="12192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s-AR" altLang="es-AR" sz="1200" b="0" i="0" u="none" strike="noStrike" cap="none" normalizeH="0" baseline="0">
                <a:ln>
                  <a:noFill/>
                </a:ln>
                <a:solidFill>
                  <a:srgbClr val="000000"/>
                </a:solidFill>
                <a:effectLst/>
                <a:latin typeface="Garamond" panose="02020404030301010803" pitchFamily="18" charset="0"/>
              </a:rPr>
            </a:br>
            <a:endParaRPr kumimoji="0" lang="es-AR" altLang="es-AR" sz="9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AR" altLang="es-AR" sz="1200" b="0" i="0" u="none" strike="noStrike" cap="none" normalizeH="0" baseline="0">
                <a:ln>
                  <a:noFill/>
                </a:ln>
                <a:solidFill>
                  <a:srgbClr val="000000"/>
                </a:solidFill>
                <a:effectLst/>
                <a:latin typeface="Garamond" panose="02020404030301010803" pitchFamily="18" charset="0"/>
              </a:rPr>
              <a:t>En power que se acompaña se informa como hay que liquidar.</a:t>
            </a:r>
            <a:endParaRPr kumimoji="0" lang="es-AR" altLang="es-AR"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8959424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73FF343-2A2D-4F87-9594-4F95394057AD}"/>
              </a:ext>
            </a:extLst>
          </p:cNvPr>
          <p:cNvSpPr>
            <a:spLocks noGrp="1"/>
          </p:cNvSpPr>
          <p:nvPr>
            <p:ph type="title"/>
          </p:nvPr>
        </p:nvSpPr>
        <p:spPr/>
        <p:txBody>
          <a:bodyPr/>
          <a:lstStyle/>
          <a:p>
            <a:r>
              <a:rPr lang="es-AR" dirty="0"/>
              <a:t>¿Cuál es el beneficio para los empleadores?</a:t>
            </a:r>
          </a:p>
        </p:txBody>
      </p:sp>
      <p:sp>
        <p:nvSpPr>
          <p:cNvPr id="3" name="Marcador de contenido 2">
            <a:extLst>
              <a:ext uri="{FF2B5EF4-FFF2-40B4-BE49-F238E27FC236}">
                <a16:creationId xmlns:a16="http://schemas.microsoft.com/office/drawing/2014/main" id="{E7A4B40C-4900-4817-8AEA-7157A4D9D285}"/>
              </a:ext>
            </a:extLst>
          </p:cNvPr>
          <p:cNvSpPr>
            <a:spLocks noGrp="1"/>
          </p:cNvSpPr>
          <p:nvPr>
            <p:ph idx="1"/>
          </p:nvPr>
        </p:nvSpPr>
        <p:spPr/>
        <p:txBody>
          <a:bodyPr>
            <a:normAutofit fontScale="85000" lnSpcReduction="20000"/>
          </a:bodyPr>
          <a:lstStyle/>
          <a:p>
            <a:pPr algn="just" fontAlgn="ctr">
              <a:spcBef>
                <a:spcPts val="600"/>
              </a:spcBef>
            </a:pPr>
            <a:r>
              <a:rPr lang="es-AR" sz="2800" b="1" dirty="0">
                <a:effectLst/>
                <a:latin typeface="Verdana" panose="020B0604030504040204" pitchFamily="34" charset="0"/>
              </a:rPr>
              <a:t>¿Cuál es el beneficio para los empleadores?</a:t>
            </a:r>
            <a:endParaRPr lang="es-AR" sz="2800" dirty="0">
              <a:effectLst/>
              <a:latin typeface="Verdana" panose="020B0604030504040204" pitchFamily="34" charset="0"/>
            </a:endParaRPr>
          </a:p>
          <a:p>
            <a:pPr algn="just" fontAlgn="ctr">
              <a:spcBef>
                <a:spcPts val="400"/>
              </a:spcBef>
            </a:pPr>
            <a:r>
              <a:rPr lang="es-AR" sz="2800" dirty="0">
                <a:effectLst/>
                <a:latin typeface="Verdana" panose="020B0604030504040204" pitchFamily="34" charset="0"/>
              </a:rPr>
              <a:t>El Decreto dispone que estos trabajadores recibirán una compensación no remunerativa equivalente a su remuneración habitual, neta de aportes y contribuciones al Sistema de Seguridad Social.</a:t>
            </a:r>
          </a:p>
          <a:p>
            <a:pPr algn="just" fontAlgn="ctr">
              <a:spcBef>
                <a:spcPts val="400"/>
              </a:spcBef>
            </a:pPr>
            <a:r>
              <a:rPr lang="es-AR" sz="2800" dirty="0">
                <a:effectLst/>
                <a:latin typeface="Verdana" panose="020B0604030504040204" pitchFamily="34" charset="0"/>
              </a:rPr>
              <a:t>Se aclara que los trabajadores, así como los empleadores, deberán continuar efectuando sobre la remuneración imponible habitual los aportes personales y las contribuciones patronales correspondientes a la Obra Social y al Instituto Nacional de Servicios Sociales para Jubilados y Pensionados -INSSJP- (Leyes 23.660, 23.661 y 19.032).</a:t>
            </a:r>
          </a:p>
          <a:p>
            <a:pPr algn="just" fontAlgn="ctr">
              <a:spcBef>
                <a:spcPts val="400"/>
              </a:spcBef>
            </a:pPr>
            <a:r>
              <a:rPr lang="es-AR" sz="2800" dirty="0">
                <a:effectLst/>
                <a:latin typeface="Verdana" panose="020B0604030504040204" pitchFamily="34" charset="0"/>
              </a:rPr>
              <a:t>Este beneficio no podrá afectar el financiamiento de la seguridad social ni los derechos conferidos a los trabajadores y a las trabajadoras por los regímenes de la seguridad social.</a:t>
            </a:r>
          </a:p>
        </p:txBody>
      </p:sp>
    </p:spTree>
    <p:extLst>
      <p:ext uri="{BB962C8B-B14F-4D97-AF65-F5344CB8AC3E}">
        <p14:creationId xmlns:p14="http://schemas.microsoft.com/office/powerpoint/2010/main" val="41862448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50AC2D1-1443-4AD6-B34D-0A0DA152A901}"/>
              </a:ext>
            </a:extLst>
          </p:cNvPr>
          <p:cNvSpPr>
            <a:spLocks noGrp="1"/>
          </p:cNvSpPr>
          <p:nvPr>
            <p:ph type="title"/>
          </p:nvPr>
        </p:nvSpPr>
        <p:spPr/>
        <p:txBody>
          <a:bodyPr/>
          <a:lstStyle/>
          <a:p>
            <a:pPr algn="ctr"/>
            <a:r>
              <a:rPr lang="es-AR" dirty="0"/>
              <a:t>Es necesario identificar ante AFIP a los empleados alcanzados por este beneficio.</a:t>
            </a:r>
          </a:p>
        </p:txBody>
      </p:sp>
      <p:sp>
        <p:nvSpPr>
          <p:cNvPr id="3" name="Marcador de contenido 2">
            <a:extLst>
              <a:ext uri="{FF2B5EF4-FFF2-40B4-BE49-F238E27FC236}">
                <a16:creationId xmlns:a16="http://schemas.microsoft.com/office/drawing/2014/main" id="{B70DF679-C509-46DB-8D00-950395443246}"/>
              </a:ext>
            </a:extLst>
          </p:cNvPr>
          <p:cNvSpPr>
            <a:spLocks noGrp="1"/>
          </p:cNvSpPr>
          <p:nvPr>
            <p:ph idx="1"/>
          </p:nvPr>
        </p:nvSpPr>
        <p:spPr/>
        <p:txBody>
          <a:bodyPr>
            <a:normAutofit lnSpcReduction="10000"/>
          </a:bodyPr>
          <a:lstStyle/>
          <a:p>
            <a:pPr algn="just" fontAlgn="ctr">
              <a:spcBef>
                <a:spcPts val="600"/>
              </a:spcBef>
            </a:pPr>
            <a:endParaRPr lang="es-AR" sz="2800" dirty="0">
              <a:effectLst/>
              <a:latin typeface="Verdana" panose="020B0604030504040204" pitchFamily="34" charset="0"/>
            </a:endParaRPr>
          </a:p>
          <a:p>
            <a:pPr algn="just" fontAlgn="ctr">
              <a:spcBef>
                <a:spcPts val="400"/>
              </a:spcBef>
            </a:pPr>
            <a:r>
              <a:rPr lang="es-AR" sz="2800" dirty="0">
                <a:effectLst/>
                <a:latin typeface="Verdana" panose="020B0604030504040204" pitchFamily="34" charset="0"/>
              </a:rPr>
              <a:t>La AFIP incorporó en el servicio web SIMPLIFICACIÓN REGISTRAL EMPLEADORES la posibilidad de informar los trabajadores en esta situación, cuyo campo se encuentra activo en todos los CUILES sin importar la cantidad de personal en la nómina.</a:t>
            </a:r>
          </a:p>
          <a:p>
            <a:pPr algn="just" fontAlgn="ctr">
              <a:spcBef>
                <a:spcPts val="400"/>
              </a:spcBef>
            </a:pPr>
            <a:r>
              <a:rPr lang="es-AR" sz="2800" dirty="0">
                <a:effectLst/>
                <a:latin typeface="Verdana" panose="020B0604030504040204" pitchFamily="34" charset="0"/>
              </a:rPr>
              <a:t>El campo se denomina “Lic. COVID Dto. 332 Art. 3b:” Podría entenderse que el organismo podría utilizar la información vertida en Simplificación Registral para identificar a los trabajadores dispensados de prestar tareas y otorgar el tratamiento previsto en el artículo 24 del Decreto 792/2020.</a:t>
            </a:r>
          </a:p>
          <a:p>
            <a:endParaRPr lang="es-AR" dirty="0"/>
          </a:p>
          <a:p>
            <a:endParaRPr lang="es-AR" dirty="0"/>
          </a:p>
        </p:txBody>
      </p:sp>
    </p:spTree>
    <p:extLst>
      <p:ext uri="{BB962C8B-B14F-4D97-AF65-F5344CB8AC3E}">
        <p14:creationId xmlns:p14="http://schemas.microsoft.com/office/powerpoint/2010/main" val="26692265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1932E38-84E8-44F4-864E-67519C7194A8}"/>
              </a:ext>
            </a:extLst>
          </p:cNvPr>
          <p:cNvSpPr>
            <a:spLocks noGrp="1"/>
          </p:cNvSpPr>
          <p:nvPr>
            <p:ph type="title"/>
          </p:nvPr>
        </p:nvSpPr>
        <p:spPr/>
        <p:txBody>
          <a:bodyPr/>
          <a:lstStyle/>
          <a:p>
            <a:r>
              <a:rPr lang="es-AR" dirty="0"/>
              <a:t>Cómo liquidar.</a:t>
            </a:r>
          </a:p>
        </p:txBody>
      </p:sp>
      <p:sp>
        <p:nvSpPr>
          <p:cNvPr id="3" name="Marcador de contenido 2">
            <a:extLst>
              <a:ext uri="{FF2B5EF4-FFF2-40B4-BE49-F238E27FC236}">
                <a16:creationId xmlns:a16="http://schemas.microsoft.com/office/drawing/2014/main" id="{A3764C5F-8D60-46EA-8F21-B755412F6D24}"/>
              </a:ext>
            </a:extLst>
          </p:cNvPr>
          <p:cNvSpPr>
            <a:spLocks noGrp="1"/>
          </p:cNvSpPr>
          <p:nvPr>
            <p:ph idx="1"/>
          </p:nvPr>
        </p:nvSpPr>
        <p:spPr/>
        <p:txBody>
          <a:bodyPr/>
          <a:lstStyle/>
          <a:p>
            <a:r>
              <a:rPr lang="es-AR" dirty="0"/>
              <a:t>La persona debe cobrar el mismo importe neto que hubiera cobrado si percibiese el sueldo.</a:t>
            </a:r>
          </a:p>
          <a:p>
            <a:r>
              <a:rPr lang="es-AR" dirty="0"/>
              <a:t>Este mes el empleador no pagará ni retenciones jubilatorias, ni las contribuciones jubilatorias por este empleado.</a:t>
            </a:r>
          </a:p>
          <a:p>
            <a:r>
              <a:rPr lang="es-AR" dirty="0"/>
              <a:t>Se mantienen las retenciones y aportes a obra social y a PAMI.</a:t>
            </a:r>
          </a:p>
          <a:p>
            <a:r>
              <a:rPr lang="es-AR" dirty="0"/>
              <a:t>Nada dice la normativa sobre sindicatos, por lo que aconsejo que se le aplique un criterio similar al que se aplica a obras sociales.</a:t>
            </a:r>
          </a:p>
          <a:p>
            <a:endParaRPr lang="es-AR" dirty="0"/>
          </a:p>
        </p:txBody>
      </p:sp>
    </p:spTree>
    <p:extLst>
      <p:ext uri="{BB962C8B-B14F-4D97-AF65-F5344CB8AC3E}">
        <p14:creationId xmlns:p14="http://schemas.microsoft.com/office/powerpoint/2010/main" val="13925450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49C356-91A0-47CE-957F-40D4DE6EE875}"/>
              </a:ext>
            </a:extLst>
          </p:cNvPr>
          <p:cNvSpPr>
            <a:spLocks noGrp="1"/>
          </p:cNvSpPr>
          <p:nvPr>
            <p:ph type="title"/>
          </p:nvPr>
        </p:nvSpPr>
        <p:spPr>
          <a:xfrm>
            <a:off x="838200" y="365126"/>
            <a:ext cx="10515600" cy="825722"/>
          </a:xfrm>
        </p:spPr>
        <p:txBody>
          <a:bodyPr/>
          <a:lstStyle/>
          <a:p>
            <a:r>
              <a:rPr lang="es-AR" dirty="0"/>
              <a:t>Recibo de haberes. Ejemplo</a:t>
            </a:r>
          </a:p>
        </p:txBody>
      </p:sp>
      <p:graphicFrame>
        <p:nvGraphicFramePr>
          <p:cNvPr id="11" name="Marcador de contenido 10">
            <a:extLst>
              <a:ext uri="{FF2B5EF4-FFF2-40B4-BE49-F238E27FC236}">
                <a16:creationId xmlns:a16="http://schemas.microsoft.com/office/drawing/2014/main" id="{DA7947D6-F80F-4415-86AC-FE6C14098B7D}"/>
              </a:ext>
            </a:extLst>
          </p:cNvPr>
          <p:cNvGraphicFramePr>
            <a:graphicFrameLocks noGrp="1"/>
          </p:cNvGraphicFramePr>
          <p:nvPr>
            <p:ph idx="1"/>
            <p:extLst>
              <p:ext uri="{D42A27DB-BD31-4B8C-83A1-F6EECF244321}">
                <p14:modId xmlns:p14="http://schemas.microsoft.com/office/powerpoint/2010/main" val="4132200301"/>
              </p:ext>
            </p:extLst>
          </p:nvPr>
        </p:nvGraphicFramePr>
        <p:xfrm>
          <a:off x="595424" y="1190848"/>
          <a:ext cx="8612370" cy="4497572"/>
        </p:xfrm>
        <a:graphic>
          <a:graphicData uri="http://schemas.openxmlformats.org/drawingml/2006/table">
            <a:tbl>
              <a:tblPr>
                <a:tableStyleId>{5C22544A-7EE6-4342-B048-85BDC9FD1C3A}</a:tableStyleId>
              </a:tblPr>
              <a:tblGrid>
                <a:gridCol w="994180">
                  <a:extLst>
                    <a:ext uri="{9D8B030D-6E8A-4147-A177-3AD203B41FA5}">
                      <a16:colId xmlns:a16="http://schemas.microsoft.com/office/drawing/2014/main" val="1830756895"/>
                    </a:ext>
                  </a:extLst>
                </a:gridCol>
                <a:gridCol w="762975">
                  <a:extLst>
                    <a:ext uri="{9D8B030D-6E8A-4147-A177-3AD203B41FA5}">
                      <a16:colId xmlns:a16="http://schemas.microsoft.com/office/drawing/2014/main" val="3040477436"/>
                    </a:ext>
                  </a:extLst>
                </a:gridCol>
                <a:gridCol w="762975">
                  <a:extLst>
                    <a:ext uri="{9D8B030D-6E8A-4147-A177-3AD203B41FA5}">
                      <a16:colId xmlns:a16="http://schemas.microsoft.com/office/drawing/2014/main" val="1982715822"/>
                    </a:ext>
                  </a:extLst>
                </a:gridCol>
                <a:gridCol w="335246">
                  <a:extLst>
                    <a:ext uri="{9D8B030D-6E8A-4147-A177-3AD203B41FA5}">
                      <a16:colId xmlns:a16="http://schemas.microsoft.com/office/drawing/2014/main" val="2147646635"/>
                    </a:ext>
                  </a:extLst>
                </a:gridCol>
                <a:gridCol w="1040420">
                  <a:extLst>
                    <a:ext uri="{9D8B030D-6E8A-4147-A177-3AD203B41FA5}">
                      <a16:colId xmlns:a16="http://schemas.microsoft.com/office/drawing/2014/main" val="402960346"/>
                    </a:ext>
                  </a:extLst>
                </a:gridCol>
                <a:gridCol w="936379">
                  <a:extLst>
                    <a:ext uri="{9D8B030D-6E8A-4147-A177-3AD203B41FA5}">
                      <a16:colId xmlns:a16="http://schemas.microsoft.com/office/drawing/2014/main" val="4167514056"/>
                    </a:ext>
                  </a:extLst>
                </a:gridCol>
                <a:gridCol w="462409">
                  <a:extLst>
                    <a:ext uri="{9D8B030D-6E8A-4147-A177-3AD203B41FA5}">
                      <a16:colId xmlns:a16="http://schemas.microsoft.com/office/drawing/2014/main" val="1674945212"/>
                    </a:ext>
                  </a:extLst>
                </a:gridCol>
                <a:gridCol w="1040420">
                  <a:extLst>
                    <a:ext uri="{9D8B030D-6E8A-4147-A177-3AD203B41FA5}">
                      <a16:colId xmlns:a16="http://schemas.microsoft.com/office/drawing/2014/main" val="2411134802"/>
                    </a:ext>
                  </a:extLst>
                </a:gridCol>
                <a:gridCol w="1167583">
                  <a:extLst>
                    <a:ext uri="{9D8B030D-6E8A-4147-A177-3AD203B41FA5}">
                      <a16:colId xmlns:a16="http://schemas.microsoft.com/office/drawing/2014/main" val="3741403034"/>
                    </a:ext>
                  </a:extLst>
                </a:gridCol>
                <a:gridCol w="242765">
                  <a:extLst>
                    <a:ext uri="{9D8B030D-6E8A-4147-A177-3AD203B41FA5}">
                      <a16:colId xmlns:a16="http://schemas.microsoft.com/office/drawing/2014/main" val="3044581657"/>
                    </a:ext>
                  </a:extLst>
                </a:gridCol>
                <a:gridCol w="867018">
                  <a:extLst>
                    <a:ext uri="{9D8B030D-6E8A-4147-A177-3AD203B41FA5}">
                      <a16:colId xmlns:a16="http://schemas.microsoft.com/office/drawing/2014/main" val="2350651739"/>
                    </a:ext>
                  </a:extLst>
                </a:gridCol>
              </a:tblGrid>
              <a:tr h="304347">
                <a:tc>
                  <a:txBody>
                    <a:bodyPr/>
                    <a:lstStyle/>
                    <a:p>
                      <a:pPr algn="l" fontAlgn="b"/>
                      <a:r>
                        <a:rPr lang="es-AR" sz="800" u="none" strike="noStrike">
                          <a:effectLst/>
                        </a:rPr>
                        <a:t>ULTIMO</a:t>
                      </a:r>
                      <a:endParaRPr lang="es-AR" sz="800" b="1" i="0" u="none" strike="noStrike">
                        <a:effectLst/>
                        <a:latin typeface="Boock antigua"/>
                      </a:endParaRPr>
                    </a:p>
                  </a:txBody>
                  <a:tcPr marL="0" marR="0" marT="0" marB="0" anchor="b"/>
                </a:tc>
                <a:tc>
                  <a:txBody>
                    <a:bodyPr/>
                    <a:lstStyle/>
                    <a:p>
                      <a:pPr algn="l" fontAlgn="b"/>
                      <a:r>
                        <a:rPr lang="es-AR" sz="800" u="none" strike="noStrike">
                          <a:effectLst/>
                        </a:rPr>
                        <a:t>AP.JUB.</a:t>
                      </a:r>
                      <a:endParaRPr lang="es-AR" sz="800" b="1" i="0" u="none" strike="noStrike">
                        <a:effectLst/>
                        <a:latin typeface="Boock antigua"/>
                      </a:endParaRPr>
                    </a:p>
                  </a:txBody>
                  <a:tcPr marL="0" marR="0" marT="0" marB="0" anchor="b"/>
                </a:tc>
                <a:tc>
                  <a:txBody>
                    <a:bodyPr/>
                    <a:lstStyle/>
                    <a:p>
                      <a:pPr algn="l" fontAlgn="b"/>
                      <a:r>
                        <a:rPr lang="es-AR" sz="800" u="none" strike="noStrike">
                          <a:effectLst/>
                        </a:rPr>
                        <a:t>DEPOSIT.</a:t>
                      </a:r>
                      <a:endParaRPr lang="es-AR" sz="800" b="1" i="0" u="none" strike="noStrike">
                        <a:effectLst/>
                        <a:latin typeface="Boock antigua"/>
                      </a:endParaRPr>
                    </a:p>
                  </a:txBody>
                  <a:tcPr marL="0" marR="0" marT="0" marB="0" anchor="b"/>
                </a:tc>
                <a:tc>
                  <a:txBody>
                    <a:bodyPr/>
                    <a:lstStyle/>
                    <a:p>
                      <a:pPr algn="l" fontAlgn="b"/>
                      <a:r>
                        <a:rPr lang="es-AR" sz="800" u="none" strike="noStrike">
                          <a:effectLst/>
                        </a:rPr>
                        <a:t>CUENTA N.</a:t>
                      </a:r>
                      <a:endParaRPr lang="es-AR" sz="800" b="1" i="0" u="none" strike="noStrike">
                        <a:effectLst/>
                        <a:latin typeface="Boock antigua"/>
                      </a:endParaRPr>
                    </a:p>
                  </a:txBody>
                  <a:tcPr marL="0" marR="0" marT="0" marB="0" anchor="b"/>
                </a:tc>
                <a:tc>
                  <a:txBody>
                    <a:bodyPr/>
                    <a:lstStyle/>
                    <a:p>
                      <a:pPr algn="l" fontAlgn="b"/>
                      <a:r>
                        <a:rPr lang="es-AR" sz="800" u="none" strike="noStrike">
                          <a:effectLst/>
                        </a:rPr>
                        <a:t>CAJA JUB.</a:t>
                      </a:r>
                      <a:endParaRPr lang="es-AR" sz="800" b="1" i="0" u="none" strike="noStrike">
                        <a:effectLst/>
                        <a:latin typeface="Boock antigua"/>
                      </a:endParaRPr>
                    </a:p>
                  </a:txBody>
                  <a:tcPr marL="0" marR="0" marT="0" marB="0" anchor="b"/>
                </a:tc>
                <a:tc>
                  <a:txBody>
                    <a:bodyPr/>
                    <a:lstStyle/>
                    <a:p>
                      <a:pPr algn="l" fontAlgn="b"/>
                      <a:endParaRPr lang="es-AR" sz="800" b="1" i="0" u="none" strike="noStrike">
                        <a:effectLst/>
                        <a:latin typeface="Boock antigua"/>
                      </a:endParaRPr>
                    </a:p>
                  </a:txBody>
                  <a:tcPr marL="0" marR="0" marT="0" marB="0" anchor="b"/>
                </a:tc>
                <a:tc>
                  <a:txBody>
                    <a:bodyPr/>
                    <a:lstStyle/>
                    <a:p>
                      <a:pPr algn="l" fontAlgn="b"/>
                      <a:r>
                        <a:rPr lang="es-AR" sz="800" u="none" strike="noStrike">
                          <a:effectLst/>
                        </a:rPr>
                        <a:t>CLASE</a:t>
                      </a:r>
                      <a:endParaRPr lang="es-AR" sz="800" b="1" i="0" u="none" strike="noStrike">
                        <a:effectLst/>
                        <a:latin typeface="Boock antigua"/>
                      </a:endParaRPr>
                    </a:p>
                  </a:txBody>
                  <a:tcPr marL="0" marR="0" marT="0" marB="0" anchor="b"/>
                </a:tc>
                <a:tc>
                  <a:txBody>
                    <a:bodyPr/>
                    <a:lstStyle/>
                    <a:p>
                      <a:pPr algn="l" fontAlgn="b"/>
                      <a:r>
                        <a:rPr lang="es-AR" sz="800" u="none" strike="noStrike">
                          <a:effectLst/>
                        </a:rPr>
                        <a:t>DIAS</a:t>
                      </a:r>
                      <a:endParaRPr lang="es-AR" sz="800" b="1" i="0" u="none" strike="noStrike">
                        <a:effectLst/>
                        <a:latin typeface="Boock antigua"/>
                      </a:endParaRPr>
                    </a:p>
                  </a:txBody>
                  <a:tcPr marL="0" marR="0" marT="0" marB="0" anchor="b"/>
                </a:tc>
                <a:tc>
                  <a:txBody>
                    <a:bodyPr/>
                    <a:lstStyle/>
                    <a:p>
                      <a:pPr algn="l" fontAlgn="b"/>
                      <a:r>
                        <a:rPr lang="es-AR" sz="800" u="none" strike="noStrike">
                          <a:effectLst/>
                        </a:rPr>
                        <a:t>MES</a:t>
                      </a:r>
                      <a:endParaRPr lang="es-AR" sz="800" b="1" i="0" u="none" strike="noStrike">
                        <a:effectLst/>
                        <a:latin typeface="Boock antigua"/>
                      </a:endParaRPr>
                    </a:p>
                  </a:txBody>
                  <a:tcPr marL="0" marR="0" marT="0" marB="0" anchor="b"/>
                </a:tc>
                <a:tc>
                  <a:txBody>
                    <a:bodyPr/>
                    <a:lstStyle/>
                    <a:p>
                      <a:pPr algn="l" fontAlgn="b"/>
                      <a:endParaRPr lang="es-AR" sz="800" b="1" i="0" u="none" strike="noStrike">
                        <a:effectLst/>
                        <a:latin typeface="Boock antigua"/>
                      </a:endParaRPr>
                    </a:p>
                  </a:txBody>
                  <a:tcPr marL="0" marR="0" marT="0" marB="0" anchor="b"/>
                </a:tc>
                <a:tc>
                  <a:txBody>
                    <a:bodyPr/>
                    <a:lstStyle/>
                    <a:p>
                      <a:pPr algn="l" fontAlgn="b"/>
                      <a:endParaRPr lang="es-AR" sz="800" b="1" i="0" u="none" strike="noStrike">
                        <a:effectLst/>
                        <a:latin typeface="Boock antigua"/>
                      </a:endParaRPr>
                    </a:p>
                  </a:txBody>
                  <a:tcPr marL="0" marR="0" marT="0" marB="0" anchor="b"/>
                </a:tc>
                <a:extLst>
                  <a:ext uri="{0D108BD9-81ED-4DB2-BD59-A6C34878D82A}">
                    <a16:rowId xmlns:a16="http://schemas.microsoft.com/office/drawing/2014/main" val="2468518028"/>
                  </a:ext>
                </a:extLst>
              </a:tr>
              <a:tr h="541061">
                <a:tc>
                  <a:txBody>
                    <a:bodyPr/>
                    <a:lstStyle/>
                    <a:p>
                      <a:pPr algn="l" fontAlgn="b"/>
                      <a:r>
                        <a:rPr lang="es-AR" sz="1100" u="none" strike="noStrike">
                          <a:effectLst/>
                        </a:rPr>
                        <a:t> 9-20 9/10/2020</a:t>
                      </a:r>
                      <a:endParaRPr lang="es-AR" sz="1100" b="0" i="0" u="none" strike="noStrike">
                        <a:effectLst/>
                        <a:latin typeface="Courier New" panose="02070309020205020404" pitchFamily="49" charset="0"/>
                      </a:endParaRPr>
                    </a:p>
                  </a:txBody>
                  <a:tcPr marL="0" marR="0" marT="0" marB="0" anchor="b"/>
                </a:tc>
                <a:tc>
                  <a:txBody>
                    <a:bodyPr/>
                    <a:lstStyle/>
                    <a:p>
                      <a:pPr algn="l" fontAlgn="b"/>
                      <a:endParaRPr lang="es-AR" sz="1100" b="0" i="0" u="none" strike="noStrike">
                        <a:effectLst/>
                        <a:latin typeface="Courier New" panose="02070309020205020404" pitchFamily="49" charset="0"/>
                      </a:endParaRPr>
                    </a:p>
                  </a:txBody>
                  <a:tcPr marL="0" marR="0" marT="0" marB="0" anchor="b"/>
                </a:tc>
                <a:tc>
                  <a:txBody>
                    <a:bodyPr/>
                    <a:lstStyle/>
                    <a:p>
                      <a:pPr algn="l" fontAlgn="b"/>
                      <a:r>
                        <a:rPr lang="es-AR" sz="1100" u="none" strike="noStrike">
                          <a:effectLst/>
                        </a:rPr>
                        <a:t>INTERBANKING</a:t>
                      </a:r>
                      <a:endParaRPr lang="es-AR" sz="1100" b="0" i="0" u="none" strike="noStrike">
                        <a:effectLst/>
                        <a:latin typeface="Courier New" panose="02070309020205020404" pitchFamily="49" charset="0"/>
                      </a:endParaRPr>
                    </a:p>
                  </a:txBody>
                  <a:tcPr marL="0" marR="0" marT="0" marB="0" anchor="b"/>
                </a:tc>
                <a:tc>
                  <a:txBody>
                    <a:bodyPr/>
                    <a:lstStyle/>
                    <a:p>
                      <a:pPr algn="l" fontAlgn="b"/>
                      <a:r>
                        <a:rPr lang="es-AR" sz="900" u="none" strike="noStrike">
                          <a:effectLst/>
                        </a:rPr>
                        <a:t>30-53562580-4</a:t>
                      </a:r>
                      <a:endParaRPr lang="es-AR" sz="900" b="0" i="0" u="none" strike="noStrike">
                        <a:effectLst/>
                        <a:latin typeface="Courier New" panose="02070309020205020404" pitchFamily="49" charset="0"/>
                      </a:endParaRPr>
                    </a:p>
                  </a:txBody>
                  <a:tcPr marL="0" marR="0" marT="0" marB="0" anchor="b"/>
                </a:tc>
                <a:tc>
                  <a:txBody>
                    <a:bodyPr/>
                    <a:lstStyle/>
                    <a:p>
                      <a:pPr algn="r" fontAlgn="b"/>
                      <a:r>
                        <a:rPr lang="es-AR" sz="1100" u="none" strike="noStrike">
                          <a:effectLst/>
                        </a:rPr>
                        <a:t>0 </a:t>
                      </a:r>
                      <a:endParaRPr lang="es-AR" sz="1100" b="0" i="0" u="none" strike="noStrike">
                        <a:effectLst/>
                        <a:latin typeface="Courier New" panose="02070309020205020404" pitchFamily="49" charset="0"/>
                      </a:endParaRPr>
                    </a:p>
                  </a:txBody>
                  <a:tcPr marL="0" marR="0" marT="0" marB="0" anchor="b"/>
                </a:tc>
                <a:tc>
                  <a:txBody>
                    <a:bodyPr/>
                    <a:lstStyle/>
                    <a:p>
                      <a:pPr algn="l" fontAlgn="b"/>
                      <a:endParaRPr lang="es-AR" sz="1100" b="0" i="0" u="none" strike="noStrike">
                        <a:effectLst/>
                        <a:latin typeface="Courier New" panose="02070309020205020404" pitchFamily="49" charset="0"/>
                      </a:endParaRPr>
                    </a:p>
                  </a:txBody>
                  <a:tcPr marL="0" marR="0" marT="0" marB="0" anchor="b"/>
                </a:tc>
                <a:tc>
                  <a:txBody>
                    <a:bodyPr/>
                    <a:lstStyle/>
                    <a:p>
                      <a:pPr algn="r" fontAlgn="b"/>
                      <a:r>
                        <a:rPr lang="es-AR" sz="1100" u="none" strike="noStrike">
                          <a:effectLst/>
                        </a:rPr>
                        <a:t>300 </a:t>
                      </a:r>
                      <a:endParaRPr lang="es-AR" sz="1100" b="0" i="0" u="none" strike="noStrike">
                        <a:effectLst/>
                        <a:latin typeface="Courier New" panose="02070309020205020404" pitchFamily="49" charset="0"/>
                      </a:endParaRPr>
                    </a:p>
                  </a:txBody>
                  <a:tcPr marL="0" marR="0" marT="0" marB="0" anchor="b"/>
                </a:tc>
                <a:tc>
                  <a:txBody>
                    <a:bodyPr/>
                    <a:lstStyle/>
                    <a:p>
                      <a:pPr algn="r" fontAlgn="b"/>
                      <a:r>
                        <a:rPr lang="es-AR" sz="1100" u="none" strike="noStrike">
                          <a:effectLst/>
                        </a:rPr>
                        <a:t>30 </a:t>
                      </a:r>
                      <a:endParaRPr lang="es-AR" sz="1100" b="0" i="0" u="none" strike="noStrike">
                        <a:effectLst/>
                        <a:latin typeface="Courier New" panose="02070309020205020404" pitchFamily="49" charset="0"/>
                      </a:endParaRPr>
                    </a:p>
                  </a:txBody>
                  <a:tcPr marL="0" marR="0" marT="0" marB="0" anchor="b"/>
                </a:tc>
                <a:tc>
                  <a:txBody>
                    <a:bodyPr/>
                    <a:lstStyle/>
                    <a:p>
                      <a:pPr algn="l" fontAlgn="b"/>
                      <a:r>
                        <a:rPr lang="es-AR" sz="600" u="none" strike="noStrike">
                          <a:effectLst/>
                        </a:rPr>
                        <a:t>1 SAC 2019</a:t>
                      </a:r>
                      <a:endParaRPr lang="es-AR" sz="600" b="0" i="0" u="none" strike="noStrike">
                        <a:effectLst/>
                        <a:latin typeface="Courier New" panose="02070309020205020404" pitchFamily="49" charset="0"/>
                      </a:endParaRPr>
                    </a:p>
                  </a:txBody>
                  <a:tcPr marL="0" marR="0" marT="0" marB="0" anchor="b"/>
                </a:tc>
                <a:tc>
                  <a:txBody>
                    <a:bodyPr/>
                    <a:lstStyle/>
                    <a:p>
                      <a:pPr algn="l" fontAlgn="b"/>
                      <a:endParaRPr lang="es-AR" sz="1100" b="0" i="0" u="none" strike="noStrike">
                        <a:effectLst/>
                        <a:latin typeface="Courier New" panose="02070309020205020404" pitchFamily="49" charset="0"/>
                      </a:endParaRPr>
                    </a:p>
                  </a:txBody>
                  <a:tcPr marL="0" marR="0" marT="0" marB="0" anchor="b"/>
                </a:tc>
                <a:tc>
                  <a:txBody>
                    <a:bodyPr/>
                    <a:lstStyle/>
                    <a:p>
                      <a:pPr algn="l" fontAlgn="b"/>
                      <a:endParaRPr lang="es-AR" sz="1100" b="0" i="0" u="none" strike="noStrike">
                        <a:effectLst/>
                        <a:latin typeface="Courier New" panose="02070309020205020404" pitchFamily="49" charset="0"/>
                      </a:endParaRPr>
                    </a:p>
                  </a:txBody>
                  <a:tcPr marL="0" marR="0" marT="0" marB="0" anchor="b"/>
                </a:tc>
                <a:extLst>
                  <a:ext uri="{0D108BD9-81ED-4DB2-BD59-A6C34878D82A}">
                    <a16:rowId xmlns:a16="http://schemas.microsoft.com/office/drawing/2014/main" val="2642431778"/>
                  </a:ext>
                </a:extLst>
              </a:tr>
              <a:tr h="304347">
                <a:tc>
                  <a:txBody>
                    <a:bodyPr/>
                    <a:lstStyle/>
                    <a:p>
                      <a:pPr algn="l" fontAlgn="b"/>
                      <a:r>
                        <a:rPr lang="pt-BR" sz="800" u="none" strike="noStrike">
                          <a:effectLst/>
                        </a:rPr>
                        <a:t>   H A B E R E S</a:t>
                      </a:r>
                      <a:endParaRPr lang="pt-BR" sz="800" b="1" i="0" u="none" strike="noStrike">
                        <a:effectLst/>
                        <a:latin typeface="Boock antigua"/>
                      </a:endParaRPr>
                    </a:p>
                  </a:txBody>
                  <a:tcPr marL="0" marR="0" marT="0" marB="0" anchor="b"/>
                </a:tc>
                <a:tc>
                  <a:txBody>
                    <a:bodyPr/>
                    <a:lstStyle/>
                    <a:p>
                      <a:pPr algn="l" fontAlgn="b"/>
                      <a:endParaRPr lang="es-AR" sz="800" b="1" i="0" u="none" strike="noStrike">
                        <a:effectLst/>
                        <a:latin typeface="Boock antigua"/>
                      </a:endParaRPr>
                    </a:p>
                  </a:txBody>
                  <a:tcPr marL="0" marR="0" marT="0" marB="0" anchor="b"/>
                </a:tc>
                <a:tc>
                  <a:txBody>
                    <a:bodyPr/>
                    <a:lstStyle/>
                    <a:p>
                      <a:pPr algn="l" fontAlgn="b"/>
                      <a:endParaRPr lang="es-AR" sz="800" b="1" i="0" u="none" strike="noStrike">
                        <a:effectLst/>
                        <a:latin typeface="Boock antigua"/>
                      </a:endParaRPr>
                    </a:p>
                  </a:txBody>
                  <a:tcPr marL="0" marR="0" marT="0" marB="0" anchor="b"/>
                </a:tc>
                <a:tc>
                  <a:txBody>
                    <a:bodyPr/>
                    <a:lstStyle/>
                    <a:p>
                      <a:pPr algn="l" fontAlgn="b"/>
                      <a:endParaRPr lang="es-AR" sz="800" b="1" i="0" u="none" strike="noStrike">
                        <a:effectLst/>
                        <a:latin typeface="Boock antigua"/>
                      </a:endParaRPr>
                    </a:p>
                  </a:txBody>
                  <a:tcPr marL="0" marR="0" marT="0" marB="0" anchor="b"/>
                </a:tc>
                <a:tc>
                  <a:txBody>
                    <a:bodyPr/>
                    <a:lstStyle/>
                    <a:p>
                      <a:pPr algn="l" fontAlgn="b"/>
                      <a:endParaRPr lang="es-AR" sz="800" b="1" i="0" u="none" strike="noStrike">
                        <a:effectLst/>
                        <a:latin typeface="Boock antigua"/>
                      </a:endParaRPr>
                    </a:p>
                  </a:txBody>
                  <a:tcPr marL="0" marR="0" marT="0" marB="0" anchor="b"/>
                </a:tc>
                <a:tc>
                  <a:txBody>
                    <a:bodyPr/>
                    <a:lstStyle/>
                    <a:p>
                      <a:pPr algn="l" fontAlgn="b"/>
                      <a:endParaRPr lang="es-AR" sz="800" b="1" i="0" u="none" strike="noStrike">
                        <a:effectLst/>
                        <a:latin typeface="Boock antigua"/>
                      </a:endParaRPr>
                    </a:p>
                  </a:txBody>
                  <a:tcPr marL="0" marR="0" marT="0" marB="0" anchor="b"/>
                </a:tc>
                <a:tc>
                  <a:txBody>
                    <a:bodyPr/>
                    <a:lstStyle/>
                    <a:p>
                      <a:pPr algn="l" fontAlgn="b"/>
                      <a:endParaRPr lang="es-AR" sz="800" b="1" i="0" u="none" strike="noStrike">
                        <a:effectLst/>
                        <a:latin typeface="Boock antigua"/>
                      </a:endParaRPr>
                    </a:p>
                  </a:txBody>
                  <a:tcPr marL="0" marR="0" marT="0" marB="0" anchor="b"/>
                </a:tc>
                <a:tc>
                  <a:txBody>
                    <a:bodyPr/>
                    <a:lstStyle/>
                    <a:p>
                      <a:pPr algn="l" fontAlgn="b"/>
                      <a:r>
                        <a:rPr lang="pt-BR" sz="800" u="none" strike="noStrike">
                          <a:effectLst/>
                        </a:rPr>
                        <a:t>D E S C U E N T O S</a:t>
                      </a:r>
                      <a:endParaRPr lang="pt-BR" sz="800" b="1" i="0" u="none" strike="noStrike">
                        <a:effectLst/>
                        <a:latin typeface="Boock antigua"/>
                      </a:endParaRPr>
                    </a:p>
                  </a:txBody>
                  <a:tcPr marL="0" marR="0" marT="0" marB="0" anchor="b"/>
                </a:tc>
                <a:tc>
                  <a:txBody>
                    <a:bodyPr/>
                    <a:lstStyle/>
                    <a:p>
                      <a:pPr algn="l" fontAlgn="b"/>
                      <a:endParaRPr lang="es-AR" sz="800" b="1" i="0" u="none" strike="noStrike">
                        <a:effectLst/>
                        <a:latin typeface="Boock antigua"/>
                      </a:endParaRPr>
                    </a:p>
                  </a:txBody>
                  <a:tcPr marL="0" marR="0" marT="0" marB="0" anchor="b"/>
                </a:tc>
                <a:tc>
                  <a:txBody>
                    <a:bodyPr/>
                    <a:lstStyle/>
                    <a:p>
                      <a:pPr algn="l" fontAlgn="b"/>
                      <a:endParaRPr lang="es-AR" sz="800" b="1" i="0" u="none" strike="noStrike">
                        <a:effectLst/>
                        <a:latin typeface="Boock antigua"/>
                      </a:endParaRPr>
                    </a:p>
                  </a:txBody>
                  <a:tcPr marL="0" marR="0" marT="0" marB="0" anchor="b"/>
                </a:tc>
                <a:tc>
                  <a:txBody>
                    <a:bodyPr/>
                    <a:lstStyle/>
                    <a:p>
                      <a:pPr algn="l" fontAlgn="b"/>
                      <a:endParaRPr lang="es-AR" sz="800" b="1" i="0" u="none" strike="noStrike">
                        <a:effectLst/>
                        <a:latin typeface="Boock antigua"/>
                      </a:endParaRPr>
                    </a:p>
                  </a:txBody>
                  <a:tcPr marL="0" marR="0" marT="0" marB="0" anchor="b"/>
                </a:tc>
                <a:extLst>
                  <a:ext uri="{0D108BD9-81ED-4DB2-BD59-A6C34878D82A}">
                    <a16:rowId xmlns:a16="http://schemas.microsoft.com/office/drawing/2014/main" val="879353635"/>
                  </a:ext>
                </a:extLst>
              </a:tr>
              <a:tr h="304347">
                <a:tc>
                  <a:txBody>
                    <a:bodyPr/>
                    <a:lstStyle/>
                    <a:p>
                      <a:pPr algn="l" fontAlgn="b"/>
                      <a:r>
                        <a:rPr lang="es-AR" sz="800" u="none" strike="noStrike">
                          <a:effectLst/>
                        </a:rPr>
                        <a:t>CONCEPTO</a:t>
                      </a:r>
                      <a:endParaRPr lang="es-AR" sz="800" b="1" i="0" u="none" strike="noStrike">
                        <a:effectLst/>
                        <a:latin typeface="Boock antigua"/>
                      </a:endParaRPr>
                    </a:p>
                  </a:txBody>
                  <a:tcPr marL="0" marR="0" marT="0" marB="0" anchor="b"/>
                </a:tc>
                <a:tc>
                  <a:txBody>
                    <a:bodyPr/>
                    <a:lstStyle/>
                    <a:p>
                      <a:pPr algn="l" fontAlgn="b"/>
                      <a:endParaRPr lang="es-AR" sz="800" b="1" i="0" u="none" strike="noStrike">
                        <a:effectLst/>
                        <a:latin typeface="Boock antigua"/>
                      </a:endParaRPr>
                    </a:p>
                  </a:txBody>
                  <a:tcPr marL="0" marR="0" marT="0" marB="0" anchor="b"/>
                </a:tc>
                <a:tc>
                  <a:txBody>
                    <a:bodyPr/>
                    <a:lstStyle/>
                    <a:p>
                      <a:pPr algn="l" fontAlgn="b"/>
                      <a:endParaRPr lang="es-AR" sz="800" b="1" i="0" u="none" strike="noStrike">
                        <a:effectLst/>
                        <a:latin typeface="Boock antigua"/>
                      </a:endParaRPr>
                    </a:p>
                  </a:txBody>
                  <a:tcPr marL="0" marR="0" marT="0" marB="0" anchor="b"/>
                </a:tc>
                <a:tc>
                  <a:txBody>
                    <a:bodyPr/>
                    <a:lstStyle/>
                    <a:p>
                      <a:pPr algn="l" fontAlgn="b"/>
                      <a:r>
                        <a:rPr lang="es-AR" sz="800" u="none" strike="noStrike">
                          <a:effectLst/>
                        </a:rPr>
                        <a:t> </a:t>
                      </a:r>
                      <a:endParaRPr lang="es-AR" sz="800" b="1" i="0" u="none" strike="noStrike">
                        <a:effectLst/>
                        <a:latin typeface="Boock antigua"/>
                      </a:endParaRPr>
                    </a:p>
                  </a:txBody>
                  <a:tcPr marL="0" marR="0" marT="0" marB="0" anchor="b"/>
                </a:tc>
                <a:tc>
                  <a:txBody>
                    <a:bodyPr/>
                    <a:lstStyle/>
                    <a:p>
                      <a:pPr algn="l" fontAlgn="b"/>
                      <a:r>
                        <a:rPr lang="es-AR" sz="800" u="none" strike="noStrike">
                          <a:effectLst/>
                        </a:rPr>
                        <a:t>IMPORTE</a:t>
                      </a:r>
                      <a:endParaRPr lang="es-AR" sz="800" b="1" i="0" u="none" strike="noStrike">
                        <a:effectLst/>
                        <a:latin typeface="Boock antigua"/>
                      </a:endParaRPr>
                    </a:p>
                  </a:txBody>
                  <a:tcPr marL="0" marR="0" marT="0" marB="0" anchor="b"/>
                </a:tc>
                <a:tc>
                  <a:txBody>
                    <a:bodyPr/>
                    <a:lstStyle/>
                    <a:p>
                      <a:pPr algn="l" fontAlgn="b"/>
                      <a:r>
                        <a:rPr lang="es-AR" sz="800" u="none" strike="noStrike">
                          <a:effectLst/>
                        </a:rPr>
                        <a:t>NO REMUNER</a:t>
                      </a:r>
                      <a:endParaRPr lang="es-AR" sz="800" b="1" i="0" u="none" strike="noStrike">
                        <a:effectLst/>
                        <a:latin typeface="Boock antigua"/>
                      </a:endParaRPr>
                    </a:p>
                  </a:txBody>
                  <a:tcPr marL="0" marR="0" marT="0" marB="0" anchor="b"/>
                </a:tc>
                <a:tc>
                  <a:txBody>
                    <a:bodyPr/>
                    <a:lstStyle/>
                    <a:p>
                      <a:pPr algn="l" fontAlgn="b"/>
                      <a:r>
                        <a:rPr lang="es-AR" sz="800" u="none" strike="noStrike">
                          <a:effectLst/>
                        </a:rPr>
                        <a:t>COD.</a:t>
                      </a:r>
                      <a:endParaRPr lang="es-AR" sz="800" b="1" i="0" u="none" strike="noStrike">
                        <a:effectLst/>
                        <a:latin typeface="Boock antigua"/>
                      </a:endParaRPr>
                    </a:p>
                  </a:txBody>
                  <a:tcPr marL="0" marR="0" marT="0" marB="0" anchor="b"/>
                </a:tc>
                <a:tc>
                  <a:txBody>
                    <a:bodyPr/>
                    <a:lstStyle/>
                    <a:p>
                      <a:pPr algn="l" fontAlgn="b"/>
                      <a:r>
                        <a:rPr lang="es-AR" sz="800" u="none" strike="noStrike">
                          <a:effectLst/>
                        </a:rPr>
                        <a:t>CONCEPTO</a:t>
                      </a:r>
                      <a:endParaRPr lang="es-AR" sz="800" b="1" i="0" u="none" strike="noStrike">
                        <a:effectLst/>
                        <a:latin typeface="Boock antigua"/>
                      </a:endParaRPr>
                    </a:p>
                  </a:txBody>
                  <a:tcPr marL="0" marR="0" marT="0" marB="0" anchor="b"/>
                </a:tc>
                <a:tc>
                  <a:txBody>
                    <a:bodyPr/>
                    <a:lstStyle/>
                    <a:p>
                      <a:pPr algn="l" fontAlgn="b"/>
                      <a:endParaRPr lang="es-AR" sz="800" b="1" i="0" u="none" strike="noStrike">
                        <a:effectLst/>
                        <a:latin typeface="Boock antigua"/>
                      </a:endParaRPr>
                    </a:p>
                  </a:txBody>
                  <a:tcPr marL="0" marR="0" marT="0" marB="0" anchor="b"/>
                </a:tc>
                <a:tc>
                  <a:txBody>
                    <a:bodyPr/>
                    <a:lstStyle/>
                    <a:p>
                      <a:pPr algn="l" fontAlgn="b"/>
                      <a:endParaRPr lang="es-AR" sz="800" b="1" i="0" u="none" strike="noStrike">
                        <a:effectLst/>
                        <a:latin typeface="Boock antigua"/>
                      </a:endParaRPr>
                    </a:p>
                  </a:txBody>
                  <a:tcPr marL="0" marR="0" marT="0" marB="0" anchor="b"/>
                </a:tc>
                <a:tc>
                  <a:txBody>
                    <a:bodyPr/>
                    <a:lstStyle/>
                    <a:p>
                      <a:pPr algn="l" fontAlgn="b"/>
                      <a:r>
                        <a:rPr lang="es-AR" sz="800" u="none" strike="noStrike">
                          <a:effectLst/>
                        </a:rPr>
                        <a:t>IMPORTE</a:t>
                      </a:r>
                      <a:endParaRPr lang="es-AR" sz="800" b="1" i="0" u="none" strike="noStrike">
                        <a:effectLst/>
                        <a:latin typeface="Boock antigua"/>
                      </a:endParaRPr>
                    </a:p>
                  </a:txBody>
                  <a:tcPr marL="0" marR="0" marT="0" marB="0" anchor="b"/>
                </a:tc>
                <a:extLst>
                  <a:ext uri="{0D108BD9-81ED-4DB2-BD59-A6C34878D82A}">
                    <a16:rowId xmlns:a16="http://schemas.microsoft.com/office/drawing/2014/main" val="1421635348"/>
                  </a:ext>
                </a:extLst>
              </a:tr>
              <a:tr h="304347">
                <a:tc gridSpan="3">
                  <a:txBody>
                    <a:bodyPr/>
                    <a:lstStyle/>
                    <a:p>
                      <a:pPr algn="l" fontAlgn="b"/>
                      <a:r>
                        <a:rPr lang="es-AR" sz="1100" u="none" strike="noStrike">
                          <a:effectLst/>
                        </a:rPr>
                        <a:t>ASIGNACION DE LA CLASE</a:t>
                      </a:r>
                      <a:endParaRPr lang="es-AR" sz="1100" b="0" i="0" u="none" strike="noStrike">
                        <a:effectLst/>
                        <a:latin typeface="Courier New" panose="02070309020205020404" pitchFamily="49" charset="0"/>
                      </a:endParaRPr>
                    </a:p>
                  </a:txBody>
                  <a:tcPr marL="0" marR="0" marT="0" marB="0" anchor="b"/>
                </a:tc>
                <a:tc hMerge="1">
                  <a:txBody>
                    <a:bodyPr/>
                    <a:lstStyle/>
                    <a:p>
                      <a:endParaRPr lang="es-AR"/>
                    </a:p>
                  </a:txBody>
                  <a:tcPr/>
                </a:tc>
                <a:tc hMerge="1">
                  <a:txBody>
                    <a:bodyPr/>
                    <a:lstStyle/>
                    <a:p>
                      <a:endParaRPr lang="es-AR"/>
                    </a:p>
                  </a:txBody>
                  <a:tcPr/>
                </a:tc>
                <a:tc>
                  <a:txBody>
                    <a:bodyPr/>
                    <a:lstStyle/>
                    <a:p>
                      <a:pPr algn="l" fontAlgn="b"/>
                      <a:endParaRPr lang="es-AR" sz="900" b="0" i="0" u="none" strike="noStrike">
                        <a:effectLst/>
                        <a:latin typeface="Courier New" panose="02070309020205020404" pitchFamily="49" charset="0"/>
                      </a:endParaRPr>
                    </a:p>
                  </a:txBody>
                  <a:tcPr marL="0" marR="0" marT="0" marB="0" anchor="b"/>
                </a:tc>
                <a:tc>
                  <a:txBody>
                    <a:bodyPr/>
                    <a:lstStyle/>
                    <a:p>
                      <a:pPr algn="r" fontAlgn="b"/>
                      <a:r>
                        <a:rPr lang="es-AR" sz="1400" u="none" strike="noStrike">
                          <a:effectLst/>
                        </a:rPr>
                        <a:t>31233,46</a:t>
                      </a:r>
                      <a:endParaRPr lang="es-AR" sz="1400" b="0" i="0" u="none" strike="noStrike">
                        <a:effectLst/>
                        <a:latin typeface="Boock antigua"/>
                      </a:endParaRPr>
                    </a:p>
                  </a:txBody>
                  <a:tcPr marL="0" marR="0" marT="0" marB="0" anchor="b"/>
                </a:tc>
                <a:tc>
                  <a:txBody>
                    <a:bodyPr/>
                    <a:lstStyle/>
                    <a:p>
                      <a:pPr algn="l" fontAlgn="b"/>
                      <a:endParaRPr lang="es-AR" sz="1400" b="0" i="0" u="none" strike="noStrike">
                        <a:effectLst/>
                        <a:latin typeface="Boock antigua"/>
                      </a:endParaRPr>
                    </a:p>
                  </a:txBody>
                  <a:tcPr marL="0" marR="0" marT="0" marB="0" anchor="b"/>
                </a:tc>
                <a:tc>
                  <a:txBody>
                    <a:bodyPr/>
                    <a:lstStyle/>
                    <a:p>
                      <a:pPr algn="l" fontAlgn="b"/>
                      <a:r>
                        <a:rPr lang="es-AR" sz="1400" u="none" strike="noStrike">
                          <a:effectLst/>
                        </a:rPr>
                        <a:t> 214</a:t>
                      </a:r>
                      <a:endParaRPr lang="es-AR" sz="1400" b="0" i="0" u="none" strike="noStrike">
                        <a:effectLst/>
                        <a:latin typeface="Boock antigua"/>
                      </a:endParaRPr>
                    </a:p>
                  </a:txBody>
                  <a:tcPr marL="0" marR="0" marT="0" marB="0" anchor="b"/>
                </a:tc>
                <a:tc gridSpan="2">
                  <a:txBody>
                    <a:bodyPr/>
                    <a:lstStyle/>
                    <a:p>
                      <a:pPr algn="l" fontAlgn="b"/>
                      <a:r>
                        <a:rPr lang="es-AR" sz="1100" u="none" strike="noStrike">
                          <a:effectLst/>
                        </a:rPr>
                        <a:t>APORTE JUBILATORIO 11%</a:t>
                      </a:r>
                      <a:endParaRPr lang="es-AR" sz="1100" b="0" i="0" u="none" strike="noStrike">
                        <a:effectLst/>
                        <a:latin typeface="Coorier"/>
                      </a:endParaRPr>
                    </a:p>
                  </a:txBody>
                  <a:tcPr marL="0" marR="0" marT="0" marB="0" anchor="b"/>
                </a:tc>
                <a:tc hMerge="1">
                  <a:txBody>
                    <a:bodyPr/>
                    <a:lstStyle/>
                    <a:p>
                      <a:endParaRPr lang="es-AR"/>
                    </a:p>
                  </a:txBody>
                  <a:tcPr/>
                </a:tc>
                <a:tc>
                  <a:txBody>
                    <a:bodyPr/>
                    <a:lstStyle/>
                    <a:p>
                      <a:pPr algn="l" fontAlgn="b"/>
                      <a:endParaRPr lang="es-AR" sz="1400" b="0" i="0" u="none" strike="noStrike">
                        <a:effectLst/>
                        <a:latin typeface="Boock antigua"/>
                      </a:endParaRPr>
                    </a:p>
                  </a:txBody>
                  <a:tcPr marL="0" marR="0" marT="0" marB="0" anchor="b"/>
                </a:tc>
                <a:tc>
                  <a:txBody>
                    <a:bodyPr/>
                    <a:lstStyle/>
                    <a:p>
                      <a:pPr algn="r" fontAlgn="b"/>
                      <a:r>
                        <a:rPr lang="es-AR" sz="1400" u="none" strike="noStrike">
                          <a:effectLst/>
                        </a:rPr>
                        <a:t>0,00 </a:t>
                      </a:r>
                      <a:endParaRPr lang="es-AR" sz="1400" b="0" i="0" u="none" strike="noStrike">
                        <a:effectLst/>
                        <a:latin typeface="Boock antigua"/>
                      </a:endParaRPr>
                    </a:p>
                  </a:txBody>
                  <a:tcPr marL="0" marR="0" marT="0" marB="0" anchor="b"/>
                </a:tc>
                <a:extLst>
                  <a:ext uri="{0D108BD9-81ED-4DB2-BD59-A6C34878D82A}">
                    <a16:rowId xmlns:a16="http://schemas.microsoft.com/office/drawing/2014/main" val="3424932765"/>
                  </a:ext>
                </a:extLst>
              </a:tr>
              <a:tr h="304347">
                <a:tc gridSpan="3">
                  <a:txBody>
                    <a:bodyPr/>
                    <a:lstStyle/>
                    <a:p>
                      <a:pPr algn="l" fontAlgn="b"/>
                      <a:r>
                        <a:rPr lang="es-AR" sz="1100" u="none" strike="noStrike">
                          <a:effectLst/>
                        </a:rPr>
                        <a:t>BONIFICACION POR ANTIGUEDAD</a:t>
                      </a:r>
                      <a:endParaRPr lang="es-AR" sz="1100" b="0" i="0" u="none" strike="noStrike">
                        <a:effectLst/>
                        <a:latin typeface="Courier New" panose="02070309020205020404" pitchFamily="49" charset="0"/>
                      </a:endParaRPr>
                    </a:p>
                  </a:txBody>
                  <a:tcPr marL="0" marR="0" marT="0" marB="0" anchor="b"/>
                </a:tc>
                <a:tc hMerge="1">
                  <a:txBody>
                    <a:bodyPr/>
                    <a:lstStyle/>
                    <a:p>
                      <a:endParaRPr lang="es-AR"/>
                    </a:p>
                  </a:txBody>
                  <a:tcPr/>
                </a:tc>
                <a:tc hMerge="1">
                  <a:txBody>
                    <a:bodyPr/>
                    <a:lstStyle/>
                    <a:p>
                      <a:endParaRPr lang="es-AR"/>
                    </a:p>
                  </a:txBody>
                  <a:tcPr/>
                </a:tc>
                <a:tc>
                  <a:txBody>
                    <a:bodyPr/>
                    <a:lstStyle/>
                    <a:p>
                      <a:pPr algn="l" fontAlgn="b"/>
                      <a:endParaRPr lang="es-AR" sz="900" b="0" i="0" u="none" strike="noStrike">
                        <a:effectLst/>
                        <a:latin typeface="Courier New" panose="02070309020205020404" pitchFamily="49" charset="0"/>
                      </a:endParaRPr>
                    </a:p>
                  </a:txBody>
                  <a:tcPr marL="0" marR="0" marT="0" marB="0" anchor="b"/>
                </a:tc>
                <a:tc>
                  <a:txBody>
                    <a:bodyPr/>
                    <a:lstStyle/>
                    <a:p>
                      <a:pPr algn="r" fontAlgn="b"/>
                      <a:r>
                        <a:rPr lang="es-AR" sz="1400" u="none" strike="noStrike">
                          <a:effectLst/>
                        </a:rPr>
                        <a:t>11868,71</a:t>
                      </a:r>
                      <a:endParaRPr lang="es-AR" sz="1400" b="0" i="0" u="none" strike="noStrike">
                        <a:effectLst/>
                        <a:latin typeface="Boock antigua"/>
                      </a:endParaRPr>
                    </a:p>
                  </a:txBody>
                  <a:tcPr marL="0" marR="0" marT="0" marB="0" anchor="b"/>
                </a:tc>
                <a:tc>
                  <a:txBody>
                    <a:bodyPr/>
                    <a:lstStyle/>
                    <a:p>
                      <a:pPr algn="l" fontAlgn="b"/>
                      <a:endParaRPr lang="es-AR" sz="1400" b="0" i="0" u="none" strike="noStrike">
                        <a:effectLst/>
                        <a:latin typeface="Boock antigua"/>
                      </a:endParaRPr>
                    </a:p>
                  </a:txBody>
                  <a:tcPr marL="0" marR="0" marT="0" marB="0" anchor="b"/>
                </a:tc>
                <a:tc>
                  <a:txBody>
                    <a:bodyPr/>
                    <a:lstStyle/>
                    <a:p>
                      <a:pPr algn="l" fontAlgn="b"/>
                      <a:r>
                        <a:rPr lang="es-AR" sz="1400" u="none" strike="noStrike">
                          <a:effectLst/>
                        </a:rPr>
                        <a:t> 215</a:t>
                      </a:r>
                      <a:endParaRPr lang="es-AR" sz="1400" b="0" i="0" u="none" strike="noStrike">
                        <a:effectLst/>
                        <a:latin typeface="Boock antigua"/>
                      </a:endParaRPr>
                    </a:p>
                  </a:txBody>
                  <a:tcPr marL="0" marR="0" marT="0" marB="0" anchor="b"/>
                </a:tc>
                <a:tc>
                  <a:txBody>
                    <a:bodyPr/>
                    <a:lstStyle/>
                    <a:p>
                      <a:pPr algn="l" fontAlgn="b"/>
                      <a:r>
                        <a:rPr lang="es-AR" sz="1100" u="none" strike="noStrike">
                          <a:effectLst/>
                        </a:rPr>
                        <a:t>LEY 19032</a:t>
                      </a:r>
                      <a:endParaRPr lang="es-AR" sz="1100" b="0" i="0" u="none" strike="noStrike">
                        <a:effectLst/>
                        <a:latin typeface="Coorier"/>
                      </a:endParaRPr>
                    </a:p>
                  </a:txBody>
                  <a:tcPr marL="0" marR="0" marT="0" marB="0" anchor="b"/>
                </a:tc>
                <a:tc>
                  <a:txBody>
                    <a:bodyPr/>
                    <a:lstStyle/>
                    <a:p>
                      <a:pPr algn="l" fontAlgn="b"/>
                      <a:endParaRPr lang="es-AR" sz="1400" b="0" i="0" u="none" strike="noStrike">
                        <a:effectLst/>
                        <a:latin typeface="Boock antigua"/>
                      </a:endParaRPr>
                    </a:p>
                  </a:txBody>
                  <a:tcPr marL="0" marR="0" marT="0" marB="0" anchor="b"/>
                </a:tc>
                <a:tc>
                  <a:txBody>
                    <a:bodyPr/>
                    <a:lstStyle/>
                    <a:p>
                      <a:pPr algn="l" fontAlgn="b"/>
                      <a:endParaRPr lang="es-AR" sz="1400" b="0" i="0" u="none" strike="noStrike">
                        <a:effectLst/>
                        <a:latin typeface="Boock antigua"/>
                      </a:endParaRPr>
                    </a:p>
                  </a:txBody>
                  <a:tcPr marL="0" marR="0" marT="0" marB="0" anchor="b"/>
                </a:tc>
                <a:tc>
                  <a:txBody>
                    <a:bodyPr/>
                    <a:lstStyle/>
                    <a:p>
                      <a:pPr algn="r" fontAlgn="b"/>
                      <a:r>
                        <a:rPr lang="es-AR" sz="1400" u="none" strike="noStrike">
                          <a:effectLst/>
                        </a:rPr>
                        <a:t>1.506,77 </a:t>
                      </a:r>
                      <a:endParaRPr lang="es-AR" sz="1400" b="0" i="0" u="none" strike="noStrike">
                        <a:effectLst/>
                        <a:latin typeface="Boock antigua"/>
                      </a:endParaRPr>
                    </a:p>
                  </a:txBody>
                  <a:tcPr marL="0" marR="0" marT="0" marB="0" anchor="b"/>
                </a:tc>
                <a:extLst>
                  <a:ext uri="{0D108BD9-81ED-4DB2-BD59-A6C34878D82A}">
                    <a16:rowId xmlns:a16="http://schemas.microsoft.com/office/drawing/2014/main" val="3040644371"/>
                  </a:ext>
                </a:extLst>
              </a:tr>
              <a:tr h="304347">
                <a:tc gridSpan="3">
                  <a:txBody>
                    <a:bodyPr/>
                    <a:lstStyle/>
                    <a:p>
                      <a:pPr algn="l" fontAlgn="b"/>
                      <a:r>
                        <a:rPr lang="es-AR" sz="1200" u="none" strike="noStrike">
                          <a:effectLst/>
                        </a:rPr>
                        <a:t>ASISTENCIA Y PUNTUALIDAD</a:t>
                      </a:r>
                      <a:endParaRPr lang="es-AR" sz="1200" b="0" i="0" u="none" strike="noStrike">
                        <a:effectLst/>
                        <a:latin typeface="Boock antigua"/>
                      </a:endParaRPr>
                    </a:p>
                  </a:txBody>
                  <a:tcPr marL="0" marR="0" marT="0" marB="0" anchor="b"/>
                </a:tc>
                <a:tc hMerge="1">
                  <a:txBody>
                    <a:bodyPr/>
                    <a:lstStyle/>
                    <a:p>
                      <a:endParaRPr lang="es-AR"/>
                    </a:p>
                  </a:txBody>
                  <a:tcPr/>
                </a:tc>
                <a:tc hMerge="1">
                  <a:txBody>
                    <a:bodyPr/>
                    <a:lstStyle/>
                    <a:p>
                      <a:endParaRPr lang="es-AR"/>
                    </a:p>
                  </a:txBody>
                  <a:tcPr/>
                </a:tc>
                <a:tc>
                  <a:txBody>
                    <a:bodyPr/>
                    <a:lstStyle/>
                    <a:p>
                      <a:pPr algn="l" fontAlgn="b"/>
                      <a:endParaRPr lang="es-AR" sz="900" b="0" i="0" u="none" strike="noStrike">
                        <a:effectLst/>
                        <a:latin typeface="Boock antigua"/>
                      </a:endParaRPr>
                    </a:p>
                  </a:txBody>
                  <a:tcPr marL="0" marR="0" marT="0" marB="0" anchor="b"/>
                </a:tc>
                <a:tc>
                  <a:txBody>
                    <a:bodyPr/>
                    <a:lstStyle/>
                    <a:p>
                      <a:pPr algn="r" fontAlgn="b"/>
                      <a:r>
                        <a:rPr lang="es-AR" sz="1400" u="none" strike="noStrike">
                          <a:effectLst/>
                        </a:rPr>
                        <a:t>3123,35</a:t>
                      </a:r>
                      <a:endParaRPr lang="es-AR" sz="1400" b="0" i="0" u="none" strike="noStrike">
                        <a:effectLst/>
                        <a:latin typeface="Boock antigua"/>
                      </a:endParaRPr>
                    </a:p>
                  </a:txBody>
                  <a:tcPr marL="0" marR="0" marT="0" marB="0" anchor="b"/>
                </a:tc>
                <a:tc>
                  <a:txBody>
                    <a:bodyPr/>
                    <a:lstStyle/>
                    <a:p>
                      <a:pPr algn="l" fontAlgn="b"/>
                      <a:endParaRPr lang="es-AR" sz="1400" b="0" i="0" u="none" strike="noStrike">
                        <a:effectLst/>
                        <a:latin typeface="Boock antigua"/>
                      </a:endParaRPr>
                    </a:p>
                  </a:txBody>
                  <a:tcPr marL="0" marR="0" marT="0" marB="0" anchor="b"/>
                </a:tc>
                <a:tc>
                  <a:txBody>
                    <a:bodyPr/>
                    <a:lstStyle/>
                    <a:p>
                      <a:pPr algn="l" fontAlgn="b"/>
                      <a:endParaRPr lang="es-AR" sz="1400" b="0" i="0" u="none" strike="noStrike">
                        <a:effectLst/>
                        <a:latin typeface="Boock antigua"/>
                      </a:endParaRPr>
                    </a:p>
                  </a:txBody>
                  <a:tcPr marL="0" marR="0" marT="0" marB="0" anchor="b"/>
                </a:tc>
                <a:tc>
                  <a:txBody>
                    <a:bodyPr/>
                    <a:lstStyle/>
                    <a:p>
                      <a:pPr algn="l" fontAlgn="b"/>
                      <a:r>
                        <a:rPr lang="es-AR" sz="1100" u="none" strike="noStrike">
                          <a:effectLst/>
                        </a:rPr>
                        <a:t>OSTEP</a:t>
                      </a:r>
                      <a:endParaRPr lang="es-AR" sz="1100" b="0" i="0" u="none" strike="noStrike">
                        <a:effectLst/>
                        <a:latin typeface="Coorier"/>
                      </a:endParaRPr>
                    </a:p>
                  </a:txBody>
                  <a:tcPr marL="0" marR="0" marT="0" marB="0" anchor="b"/>
                </a:tc>
                <a:tc>
                  <a:txBody>
                    <a:bodyPr/>
                    <a:lstStyle/>
                    <a:p>
                      <a:pPr algn="l" fontAlgn="b"/>
                      <a:endParaRPr lang="es-AR" sz="1400" b="0" i="0" u="none" strike="noStrike">
                        <a:effectLst/>
                        <a:latin typeface="Boock antigua"/>
                      </a:endParaRPr>
                    </a:p>
                  </a:txBody>
                  <a:tcPr marL="0" marR="0" marT="0" marB="0" anchor="b"/>
                </a:tc>
                <a:tc>
                  <a:txBody>
                    <a:bodyPr/>
                    <a:lstStyle/>
                    <a:p>
                      <a:pPr algn="l" fontAlgn="b"/>
                      <a:endParaRPr lang="es-AR" sz="1400" b="0" i="0" u="none" strike="noStrike">
                        <a:effectLst/>
                        <a:latin typeface="Boock antigua"/>
                      </a:endParaRPr>
                    </a:p>
                  </a:txBody>
                  <a:tcPr marL="0" marR="0" marT="0" marB="0" anchor="b"/>
                </a:tc>
                <a:tc>
                  <a:txBody>
                    <a:bodyPr/>
                    <a:lstStyle/>
                    <a:p>
                      <a:pPr algn="r" fontAlgn="b"/>
                      <a:r>
                        <a:rPr lang="es-AR" sz="1400" u="none" strike="noStrike">
                          <a:effectLst/>
                        </a:rPr>
                        <a:t>1.506,77 </a:t>
                      </a:r>
                      <a:endParaRPr lang="es-AR" sz="1400" b="0" i="0" u="none" strike="noStrike">
                        <a:effectLst/>
                        <a:latin typeface="Boock antigua"/>
                      </a:endParaRPr>
                    </a:p>
                  </a:txBody>
                  <a:tcPr marL="0" marR="0" marT="0" marB="0" anchor="b"/>
                </a:tc>
                <a:extLst>
                  <a:ext uri="{0D108BD9-81ED-4DB2-BD59-A6C34878D82A}">
                    <a16:rowId xmlns:a16="http://schemas.microsoft.com/office/drawing/2014/main" val="2444767857"/>
                  </a:ext>
                </a:extLst>
              </a:tr>
              <a:tr h="304347">
                <a:tc gridSpan="2">
                  <a:txBody>
                    <a:bodyPr/>
                    <a:lstStyle/>
                    <a:p>
                      <a:pPr algn="l" fontAlgn="b"/>
                      <a:r>
                        <a:rPr lang="es-AR" sz="1200" u="none" strike="noStrike">
                          <a:effectLst/>
                        </a:rPr>
                        <a:t>Decreto 14/2020</a:t>
                      </a:r>
                      <a:endParaRPr lang="es-AR" sz="1200" b="0" i="0" u="none" strike="noStrike">
                        <a:effectLst/>
                        <a:latin typeface="Boock antigua"/>
                      </a:endParaRPr>
                    </a:p>
                  </a:txBody>
                  <a:tcPr marL="0" marR="0" marT="0" marB="0" anchor="b"/>
                </a:tc>
                <a:tc hMerge="1">
                  <a:txBody>
                    <a:bodyPr/>
                    <a:lstStyle/>
                    <a:p>
                      <a:endParaRPr lang="es-AR"/>
                    </a:p>
                  </a:txBody>
                  <a:tcPr/>
                </a:tc>
                <a:tc>
                  <a:txBody>
                    <a:bodyPr/>
                    <a:lstStyle/>
                    <a:p>
                      <a:pPr algn="l" fontAlgn="b"/>
                      <a:endParaRPr lang="es-AR" sz="1200" b="0" i="0" u="none" strike="noStrike">
                        <a:effectLst/>
                        <a:latin typeface="Boock antigua"/>
                      </a:endParaRPr>
                    </a:p>
                  </a:txBody>
                  <a:tcPr marL="0" marR="0" marT="0" marB="0" anchor="b"/>
                </a:tc>
                <a:tc>
                  <a:txBody>
                    <a:bodyPr/>
                    <a:lstStyle/>
                    <a:p>
                      <a:pPr algn="l" fontAlgn="b"/>
                      <a:endParaRPr lang="es-AR" sz="900" b="0" i="0" u="none" strike="noStrike">
                        <a:effectLst/>
                        <a:latin typeface="Boock antigua"/>
                      </a:endParaRPr>
                    </a:p>
                  </a:txBody>
                  <a:tcPr marL="0" marR="0" marT="0" marB="0" anchor="b"/>
                </a:tc>
                <a:tc>
                  <a:txBody>
                    <a:bodyPr/>
                    <a:lstStyle/>
                    <a:p>
                      <a:pPr algn="r" fontAlgn="b"/>
                      <a:r>
                        <a:rPr lang="es-AR" sz="1400" u="none" strike="noStrike">
                          <a:effectLst/>
                        </a:rPr>
                        <a:t>4000,00</a:t>
                      </a:r>
                      <a:endParaRPr lang="es-AR" sz="1400" b="0" i="0" u="none" strike="noStrike">
                        <a:effectLst/>
                        <a:latin typeface="Boock antigua"/>
                      </a:endParaRPr>
                    </a:p>
                  </a:txBody>
                  <a:tcPr marL="0" marR="0" marT="0" marB="0" anchor="b"/>
                </a:tc>
                <a:tc>
                  <a:txBody>
                    <a:bodyPr/>
                    <a:lstStyle/>
                    <a:p>
                      <a:pPr algn="l" fontAlgn="b"/>
                      <a:endParaRPr lang="es-AR" sz="1400" b="0" i="0" u="none" strike="noStrike">
                        <a:effectLst/>
                        <a:latin typeface="Boock antigua"/>
                      </a:endParaRPr>
                    </a:p>
                  </a:txBody>
                  <a:tcPr marL="0" marR="0" marT="0" marB="0" anchor="b"/>
                </a:tc>
                <a:tc>
                  <a:txBody>
                    <a:bodyPr/>
                    <a:lstStyle/>
                    <a:p>
                      <a:pPr algn="l" fontAlgn="b"/>
                      <a:endParaRPr lang="es-AR" sz="1400" b="0" i="0" u="none" strike="noStrike">
                        <a:effectLst/>
                        <a:latin typeface="Boock antigua"/>
                      </a:endParaRPr>
                    </a:p>
                  </a:txBody>
                  <a:tcPr marL="0" marR="0" marT="0" marB="0" anchor="b"/>
                </a:tc>
                <a:tc gridSpan="3">
                  <a:txBody>
                    <a:bodyPr/>
                    <a:lstStyle/>
                    <a:p>
                      <a:pPr algn="l" fontAlgn="b"/>
                      <a:r>
                        <a:rPr lang="es-AR" sz="1100" u="none" strike="noStrike">
                          <a:effectLst/>
                        </a:rPr>
                        <a:t>CUOTA SINDICAL AP. SOLIDARIO</a:t>
                      </a:r>
                      <a:endParaRPr lang="es-AR" sz="1100" b="0" i="0" u="none" strike="noStrike">
                        <a:effectLst/>
                        <a:latin typeface="Coorier"/>
                      </a:endParaRPr>
                    </a:p>
                  </a:txBody>
                  <a:tcPr marL="0" marR="0" marT="0" marB="0" anchor="b"/>
                </a:tc>
                <a:tc hMerge="1">
                  <a:txBody>
                    <a:bodyPr/>
                    <a:lstStyle/>
                    <a:p>
                      <a:endParaRPr lang="es-AR"/>
                    </a:p>
                  </a:txBody>
                  <a:tcPr/>
                </a:tc>
                <a:tc hMerge="1">
                  <a:txBody>
                    <a:bodyPr/>
                    <a:lstStyle/>
                    <a:p>
                      <a:endParaRPr lang="es-AR"/>
                    </a:p>
                  </a:txBody>
                  <a:tcPr/>
                </a:tc>
                <a:tc>
                  <a:txBody>
                    <a:bodyPr/>
                    <a:lstStyle/>
                    <a:p>
                      <a:pPr algn="r" fontAlgn="b"/>
                      <a:r>
                        <a:rPr lang="es-AR" sz="1400" u="none" strike="noStrike">
                          <a:effectLst/>
                        </a:rPr>
                        <a:t>502,26 </a:t>
                      </a:r>
                      <a:endParaRPr lang="es-AR" sz="1400" b="0" i="0" u="none" strike="noStrike">
                        <a:effectLst/>
                        <a:latin typeface="Boock antigua"/>
                      </a:endParaRPr>
                    </a:p>
                  </a:txBody>
                  <a:tcPr marL="0" marR="0" marT="0" marB="0" anchor="b"/>
                </a:tc>
                <a:extLst>
                  <a:ext uri="{0D108BD9-81ED-4DB2-BD59-A6C34878D82A}">
                    <a16:rowId xmlns:a16="http://schemas.microsoft.com/office/drawing/2014/main" val="1824528276"/>
                  </a:ext>
                </a:extLst>
              </a:tr>
              <a:tr h="304347">
                <a:tc gridSpan="4">
                  <a:txBody>
                    <a:bodyPr/>
                    <a:lstStyle/>
                    <a:p>
                      <a:pPr algn="l" fontAlgn="b"/>
                      <a:r>
                        <a:rPr lang="es-AR" sz="1200" u="none" strike="noStrike">
                          <a:effectLst/>
                        </a:rPr>
                        <a:t>Aporte jubilatorio 11% que correspondía</a:t>
                      </a:r>
                      <a:endParaRPr lang="es-AR" sz="1200" b="0" i="0" u="none" strike="noStrike">
                        <a:effectLst/>
                        <a:latin typeface="Boock antigua"/>
                      </a:endParaRPr>
                    </a:p>
                  </a:txBody>
                  <a:tcPr marL="0" marR="0" marT="0" marB="0" anchor="b"/>
                </a:tc>
                <a:tc hMerge="1">
                  <a:txBody>
                    <a:bodyPr/>
                    <a:lstStyle/>
                    <a:p>
                      <a:endParaRPr lang="es-AR"/>
                    </a:p>
                  </a:txBody>
                  <a:tcPr/>
                </a:tc>
                <a:tc hMerge="1">
                  <a:txBody>
                    <a:bodyPr/>
                    <a:lstStyle/>
                    <a:p>
                      <a:endParaRPr lang="es-AR"/>
                    </a:p>
                  </a:txBody>
                  <a:tcPr/>
                </a:tc>
                <a:tc hMerge="1">
                  <a:txBody>
                    <a:bodyPr/>
                    <a:lstStyle/>
                    <a:p>
                      <a:endParaRPr lang="es-AR"/>
                    </a:p>
                  </a:txBody>
                  <a:tcPr/>
                </a:tc>
                <a:tc>
                  <a:txBody>
                    <a:bodyPr/>
                    <a:lstStyle/>
                    <a:p>
                      <a:pPr algn="r" fontAlgn="b"/>
                      <a:r>
                        <a:rPr lang="es-AR" sz="1400" u="none" strike="noStrike">
                          <a:effectLst/>
                        </a:rPr>
                        <a:t>-5524,81</a:t>
                      </a:r>
                      <a:endParaRPr lang="es-AR" sz="1400" b="0" i="0" u="none" strike="noStrike">
                        <a:effectLst/>
                        <a:latin typeface="Boock antigua"/>
                      </a:endParaRPr>
                    </a:p>
                  </a:txBody>
                  <a:tcPr marL="0" marR="0" marT="0" marB="0" anchor="b"/>
                </a:tc>
                <a:tc>
                  <a:txBody>
                    <a:bodyPr/>
                    <a:lstStyle/>
                    <a:p>
                      <a:pPr algn="l" fontAlgn="b"/>
                      <a:endParaRPr lang="es-AR" sz="1400" b="0" i="0" u="none" strike="noStrike">
                        <a:effectLst/>
                        <a:latin typeface="Boock antigua"/>
                      </a:endParaRPr>
                    </a:p>
                  </a:txBody>
                  <a:tcPr marL="0" marR="0" marT="0" marB="0" anchor="b"/>
                </a:tc>
                <a:tc>
                  <a:txBody>
                    <a:bodyPr/>
                    <a:lstStyle/>
                    <a:p>
                      <a:pPr algn="l" fontAlgn="b"/>
                      <a:endParaRPr lang="es-AR" sz="1400" b="0" i="0" u="none" strike="noStrike">
                        <a:effectLst/>
                        <a:latin typeface="Boock antigua"/>
                      </a:endParaRPr>
                    </a:p>
                  </a:txBody>
                  <a:tcPr marL="0" marR="0" marT="0" marB="0" anchor="b"/>
                </a:tc>
                <a:tc>
                  <a:txBody>
                    <a:bodyPr/>
                    <a:lstStyle/>
                    <a:p>
                      <a:pPr algn="l" fontAlgn="b"/>
                      <a:endParaRPr lang="es-AR" sz="1400" b="0" i="0" u="none" strike="noStrike">
                        <a:effectLst/>
                        <a:latin typeface="Boock antigua"/>
                      </a:endParaRPr>
                    </a:p>
                  </a:txBody>
                  <a:tcPr marL="0" marR="0" marT="0" marB="0" anchor="b"/>
                </a:tc>
                <a:tc>
                  <a:txBody>
                    <a:bodyPr/>
                    <a:lstStyle/>
                    <a:p>
                      <a:pPr algn="l" fontAlgn="b"/>
                      <a:endParaRPr lang="es-AR" sz="1400" b="0" i="0" u="none" strike="noStrike">
                        <a:effectLst/>
                        <a:latin typeface="Boock antigua"/>
                      </a:endParaRPr>
                    </a:p>
                  </a:txBody>
                  <a:tcPr marL="0" marR="0" marT="0" marB="0" anchor="b"/>
                </a:tc>
                <a:tc>
                  <a:txBody>
                    <a:bodyPr/>
                    <a:lstStyle/>
                    <a:p>
                      <a:pPr algn="l" fontAlgn="b"/>
                      <a:endParaRPr lang="es-AR" sz="1400" b="0" i="0" u="none" strike="noStrike">
                        <a:effectLst/>
                        <a:latin typeface="Boock antigua"/>
                      </a:endParaRPr>
                    </a:p>
                  </a:txBody>
                  <a:tcPr marL="0" marR="0" marT="0" marB="0" anchor="b"/>
                </a:tc>
                <a:tc>
                  <a:txBody>
                    <a:bodyPr/>
                    <a:lstStyle/>
                    <a:p>
                      <a:pPr algn="l" fontAlgn="b"/>
                      <a:endParaRPr lang="es-AR" sz="1400" b="0" i="0" u="none" strike="noStrike">
                        <a:effectLst/>
                        <a:latin typeface="Boock antigua"/>
                      </a:endParaRPr>
                    </a:p>
                  </a:txBody>
                  <a:tcPr marL="0" marR="0" marT="0" marB="0" anchor="b"/>
                </a:tc>
                <a:extLst>
                  <a:ext uri="{0D108BD9-81ED-4DB2-BD59-A6C34878D82A}">
                    <a16:rowId xmlns:a16="http://schemas.microsoft.com/office/drawing/2014/main" val="1373264241"/>
                  </a:ext>
                </a:extLst>
              </a:tr>
              <a:tr h="304347">
                <a:tc gridSpan="3">
                  <a:txBody>
                    <a:bodyPr/>
                    <a:lstStyle/>
                    <a:p>
                      <a:pPr algn="l" fontAlgn="b"/>
                      <a:r>
                        <a:rPr lang="es-AR" sz="1200" u="none" strike="noStrike">
                          <a:effectLst/>
                        </a:rPr>
                        <a:t>Aplicación art. 24 Dec. 792/2020</a:t>
                      </a:r>
                      <a:endParaRPr lang="es-AR" sz="1200" b="0" i="0" u="none" strike="noStrike">
                        <a:effectLst/>
                        <a:latin typeface="Boock antigua"/>
                      </a:endParaRPr>
                    </a:p>
                  </a:txBody>
                  <a:tcPr marL="0" marR="0" marT="0" marB="0" anchor="b"/>
                </a:tc>
                <a:tc hMerge="1">
                  <a:txBody>
                    <a:bodyPr/>
                    <a:lstStyle/>
                    <a:p>
                      <a:endParaRPr lang="es-AR"/>
                    </a:p>
                  </a:txBody>
                  <a:tcPr/>
                </a:tc>
                <a:tc hMerge="1">
                  <a:txBody>
                    <a:bodyPr/>
                    <a:lstStyle/>
                    <a:p>
                      <a:endParaRPr lang="es-AR"/>
                    </a:p>
                  </a:txBody>
                  <a:tcPr/>
                </a:tc>
                <a:tc>
                  <a:txBody>
                    <a:bodyPr/>
                    <a:lstStyle/>
                    <a:p>
                      <a:pPr algn="l" fontAlgn="b"/>
                      <a:endParaRPr lang="es-AR" sz="900" b="0" i="0" u="none" strike="noStrike">
                        <a:effectLst/>
                        <a:latin typeface="Courier New" panose="02070309020205020404" pitchFamily="49" charset="0"/>
                      </a:endParaRPr>
                    </a:p>
                  </a:txBody>
                  <a:tcPr marL="0" marR="0" marT="0" marB="0" anchor="b"/>
                </a:tc>
                <a:tc>
                  <a:txBody>
                    <a:bodyPr/>
                    <a:lstStyle/>
                    <a:p>
                      <a:pPr algn="r" fontAlgn="b"/>
                      <a:r>
                        <a:rPr lang="es-AR" sz="1400" u="none" strike="noStrike">
                          <a:effectLst/>
                        </a:rPr>
                        <a:t>-44700,71</a:t>
                      </a:r>
                      <a:endParaRPr lang="es-AR" sz="1400" b="0" i="0" u="none" strike="noStrike">
                        <a:effectLst/>
                        <a:latin typeface="Boock antigua"/>
                      </a:endParaRPr>
                    </a:p>
                  </a:txBody>
                  <a:tcPr marL="0" marR="0" marT="0" marB="0" anchor="b"/>
                </a:tc>
                <a:tc>
                  <a:txBody>
                    <a:bodyPr/>
                    <a:lstStyle/>
                    <a:p>
                      <a:pPr algn="r" fontAlgn="b"/>
                      <a:r>
                        <a:rPr lang="es-AR" sz="1400" u="none" strike="noStrike">
                          <a:effectLst/>
                        </a:rPr>
                        <a:t>44700,71</a:t>
                      </a:r>
                      <a:endParaRPr lang="es-AR" sz="1400" b="0" i="0" u="none" strike="noStrike">
                        <a:effectLst/>
                        <a:latin typeface="Boock antigua"/>
                      </a:endParaRPr>
                    </a:p>
                  </a:txBody>
                  <a:tcPr marL="0" marR="0" marT="0" marB="0" anchor="b"/>
                </a:tc>
                <a:tc>
                  <a:txBody>
                    <a:bodyPr/>
                    <a:lstStyle/>
                    <a:p>
                      <a:pPr algn="l" fontAlgn="b"/>
                      <a:endParaRPr lang="es-AR" sz="1400" b="0" i="0" u="none" strike="noStrike">
                        <a:effectLst/>
                        <a:latin typeface="Boock antigua"/>
                      </a:endParaRPr>
                    </a:p>
                  </a:txBody>
                  <a:tcPr marL="0" marR="0" marT="0" marB="0" anchor="b"/>
                </a:tc>
                <a:tc>
                  <a:txBody>
                    <a:bodyPr/>
                    <a:lstStyle/>
                    <a:p>
                      <a:pPr algn="l" fontAlgn="b"/>
                      <a:endParaRPr lang="es-AR" sz="1400" b="0" i="0" u="none" strike="noStrike" dirty="0">
                        <a:effectLst/>
                        <a:latin typeface="Boock antigua"/>
                      </a:endParaRPr>
                    </a:p>
                  </a:txBody>
                  <a:tcPr marL="0" marR="0" marT="0" marB="0" anchor="b"/>
                </a:tc>
                <a:tc>
                  <a:txBody>
                    <a:bodyPr/>
                    <a:lstStyle/>
                    <a:p>
                      <a:pPr algn="l" fontAlgn="b"/>
                      <a:endParaRPr lang="es-AR" sz="1400" b="0" i="0" u="none" strike="noStrike">
                        <a:effectLst/>
                        <a:latin typeface="Boock antigua"/>
                      </a:endParaRPr>
                    </a:p>
                  </a:txBody>
                  <a:tcPr marL="0" marR="0" marT="0" marB="0" anchor="b"/>
                </a:tc>
                <a:tc>
                  <a:txBody>
                    <a:bodyPr/>
                    <a:lstStyle/>
                    <a:p>
                      <a:pPr algn="l" fontAlgn="b"/>
                      <a:endParaRPr lang="es-AR" sz="1400" b="0" i="0" u="none" strike="noStrike">
                        <a:effectLst/>
                        <a:latin typeface="Boock antigua"/>
                      </a:endParaRPr>
                    </a:p>
                  </a:txBody>
                  <a:tcPr marL="0" marR="0" marT="0" marB="0" anchor="b"/>
                </a:tc>
                <a:tc>
                  <a:txBody>
                    <a:bodyPr/>
                    <a:lstStyle/>
                    <a:p>
                      <a:pPr algn="r" fontAlgn="b"/>
                      <a:endParaRPr lang="es-AR" sz="1400" b="0" i="0" u="none" strike="noStrike">
                        <a:effectLst/>
                        <a:latin typeface="Boock antigua"/>
                      </a:endParaRPr>
                    </a:p>
                  </a:txBody>
                  <a:tcPr marL="0" marR="0" marT="0" marB="0" anchor="b"/>
                </a:tc>
                <a:extLst>
                  <a:ext uri="{0D108BD9-81ED-4DB2-BD59-A6C34878D82A}">
                    <a16:rowId xmlns:a16="http://schemas.microsoft.com/office/drawing/2014/main" val="3591231052"/>
                  </a:ext>
                </a:extLst>
              </a:tr>
              <a:tr h="304347">
                <a:tc>
                  <a:txBody>
                    <a:bodyPr/>
                    <a:lstStyle/>
                    <a:p>
                      <a:pPr algn="l" fontAlgn="b"/>
                      <a:endParaRPr lang="es-AR" sz="1100" b="0" i="0" u="none" strike="noStrike">
                        <a:effectLst/>
                        <a:latin typeface="Courier New" panose="02070309020205020404" pitchFamily="49" charset="0"/>
                      </a:endParaRPr>
                    </a:p>
                  </a:txBody>
                  <a:tcPr marL="0" marR="0" marT="0" marB="0" anchor="b"/>
                </a:tc>
                <a:tc>
                  <a:txBody>
                    <a:bodyPr/>
                    <a:lstStyle/>
                    <a:p>
                      <a:pPr algn="l" fontAlgn="b"/>
                      <a:endParaRPr lang="es-AR" sz="1100" b="0" i="0" u="none" strike="noStrike">
                        <a:effectLst/>
                        <a:latin typeface="Courier New" panose="02070309020205020404" pitchFamily="49" charset="0"/>
                      </a:endParaRPr>
                    </a:p>
                  </a:txBody>
                  <a:tcPr marL="0" marR="0" marT="0" marB="0" anchor="b"/>
                </a:tc>
                <a:tc>
                  <a:txBody>
                    <a:bodyPr/>
                    <a:lstStyle/>
                    <a:p>
                      <a:pPr algn="l" fontAlgn="b"/>
                      <a:endParaRPr lang="es-AR" sz="1100" b="0" i="0" u="none" strike="noStrike">
                        <a:effectLst/>
                        <a:latin typeface="Courier New" panose="02070309020205020404" pitchFamily="49" charset="0"/>
                      </a:endParaRPr>
                    </a:p>
                  </a:txBody>
                  <a:tcPr marL="0" marR="0" marT="0" marB="0" anchor="b"/>
                </a:tc>
                <a:tc>
                  <a:txBody>
                    <a:bodyPr/>
                    <a:lstStyle/>
                    <a:p>
                      <a:pPr algn="l" fontAlgn="b"/>
                      <a:endParaRPr lang="es-AR" sz="900" b="0" i="0" u="none" strike="noStrike">
                        <a:effectLst/>
                        <a:latin typeface="Courier New" panose="02070309020205020404" pitchFamily="49" charset="0"/>
                      </a:endParaRPr>
                    </a:p>
                  </a:txBody>
                  <a:tcPr marL="0" marR="0" marT="0" marB="0" anchor="b"/>
                </a:tc>
                <a:tc>
                  <a:txBody>
                    <a:bodyPr/>
                    <a:lstStyle/>
                    <a:p>
                      <a:pPr algn="l" fontAlgn="b"/>
                      <a:endParaRPr lang="es-AR" sz="1400" b="0" i="0" u="none" strike="noStrike">
                        <a:effectLst/>
                        <a:latin typeface="Boock antigua"/>
                      </a:endParaRPr>
                    </a:p>
                  </a:txBody>
                  <a:tcPr marL="0" marR="0" marT="0" marB="0" anchor="b"/>
                </a:tc>
                <a:tc>
                  <a:txBody>
                    <a:bodyPr/>
                    <a:lstStyle/>
                    <a:p>
                      <a:pPr algn="l" fontAlgn="b"/>
                      <a:endParaRPr lang="es-AR" sz="1400" b="0" i="0" u="none" strike="noStrike">
                        <a:effectLst/>
                        <a:latin typeface="Boock antigua"/>
                      </a:endParaRPr>
                    </a:p>
                  </a:txBody>
                  <a:tcPr marL="0" marR="0" marT="0" marB="0" anchor="b"/>
                </a:tc>
                <a:tc>
                  <a:txBody>
                    <a:bodyPr/>
                    <a:lstStyle/>
                    <a:p>
                      <a:pPr algn="l" fontAlgn="b"/>
                      <a:endParaRPr lang="es-AR" sz="1400" b="0" i="0" u="none" strike="noStrike">
                        <a:effectLst/>
                        <a:latin typeface="Boock antigua"/>
                      </a:endParaRPr>
                    </a:p>
                  </a:txBody>
                  <a:tcPr marL="0" marR="0" marT="0" marB="0" anchor="b"/>
                </a:tc>
                <a:tc>
                  <a:txBody>
                    <a:bodyPr/>
                    <a:lstStyle/>
                    <a:p>
                      <a:pPr algn="l" fontAlgn="b"/>
                      <a:endParaRPr lang="es-AR" sz="1400" b="0" i="0" u="none" strike="noStrike">
                        <a:effectLst/>
                        <a:latin typeface="Boock antigua"/>
                      </a:endParaRPr>
                    </a:p>
                  </a:txBody>
                  <a:tcPr marL="0" marR="0" marT="0" marB="0" anchor="b"/>
                </a:tc>
                <a:tc>
                  <a:txBody>
                    <a:bodyPr/>
                    <a:lstStyle/>
                    <a:p>
                      <a:pPr algn="l" fontAlgn="b"/>
                      <a:endParaRPr lang="es-AR" sz="1400" b="0" i="0" u="none" strike="noStrike">
                        <a:effectLst/>
                        <a:latin typeface="Boock antigua"/>
                      </a:endParaRPr>
                    </a:p>
                  </a:txBody>
                  <a:tcPr marL="0" marR="0" marT="0" marB="0" anchor="b"/>
                </a:tc>
                <a:tc>
                  <a:txBody>
                    <a:bodyPr/>
                    <a:lstStyle/>
                    <a:p>
                      <a:pPr algn="l" fontAlgn="b"/>
                      <a:endParaRPr lang="es-AR" sz="1400" b="0" i="0" u="none" strike="noStrike">
                        <a:effectLst/>
                        <a:latin typeface="Boock antigua"/>
                      </a:endParaRPr>
                    </a:p>
                  </a:txBody>
                  <a:tcPr marL="0" marR="0" marT="0" marB="0" anchor="b"/>
                </a:tc>
                <a:tc>
                  <a:txBody>
                    <a:bodyPr/>
                    <a:lstStyle/>
                    <a:p>
                      <a:pPr algn="l" fontAlgn="b"/>
                      <a:endParaRPr lang="es-AR" sz="1400" b="0" i="0" u="none" strike="noStrike">
                        <a:effectLst/>
                        <a:latin typeface="Boock antigua"/>
                      </a:endParaRPr>
                    </a:p>
                  </a:txBody>
                  <a:tcPr marL="0" marR="0" marT="0" marB="0" anchor="b"/>
                </a:tc>
                <a:extLst>
                  <a:ext uri="{0D108BD9-81ED-4DB2-BD59-A6C34878D82A}">
                    <a16:rowId xmlns:a16="http://schemas.microsoft.com/office/drawing/2014/main" val="249328043"/>
                  </a:ext>
                </a:extLst>
              </a:tr>
              <a:tr h="304347">
                <a:tc>
                  <a:txBody>
                    <a:bodyPr/>
                    <a:lstStyle/>
                    <a:p>
                      <a:pPr algn="l" fontAlgn="b"/>
                      <a:endParaRPr lang="es-AR" sz="1100" b="0" i="0" u="none" strike="noStrike">
                        <a:effectLst/>
                        <a:latin typeface="Courier New" panose="02070309020205020404" pitchFamily="49" charset="0"/>
                      </a:endParaRPr>
                    </a:p>
                  </a:txBody>
                  <a:tcPr marL="0" marR="0" marT="0" marB="0" anchor="b"/>
                </a:tc>
                <a:tc>
                  <a:txBody>
                    <a:bodyPr/>
                    <a:lstStyle/>
                    <a:p>
                      <a:pPr algn="l" fontAlgn="b"/>
                      <a:endParaRPr lang="es-AR" sz="1100" b="0" i="0" u="none" strike="noStrike">
                        <a:effectLst/>
                        <a:latin typeface="Courier New" panose="02070309020205020404" pitchFamily="49" charset="0"/>
                      </a:endParaRPr>
                    </a:p>
                  </a:txBody>
                  <a:tcPr marL="0" marR="0" marT="0" marB="0" anchor="b"/>
                </a:tc>
                <a:tc>
                  <a:txBody>
                    <a:bodyPr/>
                    <a:lstStyle/>
                    <a:p>
                      <a:pPr algn="l" fontAlgn="b"/>
                      <a:endParaRPr lang="es-AR" sz="1100" b="0" i="0" u="none" strike="noStrike">
                        <a:effectLst/>
                        <a:latin typeface="Courier New" panose="02070309020205020404" pitchFamily="49" charset="0"/>
                      </a:endParaRPr>
                    </a:p>
                  </a:txBody>
                  <a:tcPr marL="0" marR="0" marT="0" marB="0" anchor="b"/>
                </a:tc>
                <a:tc>
                  <a:txBody>
                    <a:bodyPr/>
                    <a:lstStyle/>
                    <a:p>
                      <a:pPr algn="l" fontAlgn="b"/>
                      <a:endParaRPr lang="es-AR" sz="900" b="0" i="0" u="none" strike="noStrike">
                        <a:effectLst/>
                        <a:latin typeface="Courier New" panose="02070309020205020404" pitchFamily="49" charset="0"/>
                      </a:endParaRPr>
                    </a:p>
                  </a:txBody>
                  <a:tcPr marL="0" marR="0" marT="0" marB="0" anchor="b"/>
                </a:tc>
                <a:tc>
                  <a:txBody>
                    <a:bodyPr/>
                    <a:lstStyle/>
                    <a:p>
                      <a:pPr algn="l" fontAlgn="b"/>
                      <a:endParaRPr lang="es-AR" sz="1400" b="0" i="0" u="none" strike="noStrike">
                        <a:effectLst/>
                        <a:latin typeface="Boock antigua"/>
                      </a:endParaRPr>
                    </a:p>
                  </a:txBody>
                  <a:tcPr marL="0" marR="0" marT="0" marB="0" anchor="b"/>
                </a:tc>
                <a:tc>
                  <a:txBody>
                    <a:bodyPr/>
                    <a:lstStyle/>
                    <a:p>
                      <a:pPr algn="l" fontAlgn="b"/>
                      <a:endParaRPr lang="es-AR" sz="1400" b="0" i="0" u="none" strike="noStrike">
                        <a:effectLst/>
                        <a:latin typeface="Boock antigua"/>
                      </a:endParaRPr>
                    </a:p>
                  </a:txBody>
                  <a:tcPr marL="0" marR="0" marT="0" marB="0" anchor="b"/>
                </a:tc>
                <a:tc>
                  <a:txBody>
                    <a:bodyPr/>
                    <a:lstStyle/>
                    <a:p>
                      <a:pPr algn="l" fontAlgn="b"/>
                      <a:endParaRPr lang="es-AR" sz="1400" b="0" i="0" u="none" strike="noStrike">
                        <a:effectLst/>
                        <a:latin typeface="Boock antigua"/>
                      </a:endParaRPr>
                    </a:p>
                  </a:txBody>
                  <a:tcPr marL="0" marR="0" marT="0" marB="0" anchor="b"/>
                </a:tc>
                <a:tc>
                  <a:txBody>
                    <a:bodyPr/>
                    <a:lstStyle/>
                    <a:p>
                      <a:pPr algn="l" fontAlgn="b"/>
                      <a:r>
                        <a:rPr lang="es-AR" sz="1400" u="none" strike="noStrike">
                          <a:effectLst/>
                        </a:rPr>
                        <a:t>REDONDEO</a:t>
                      </a:r>
                      <a:endParaRPr lang="es-AR" sz="1400" b="0" i="0" u="none" strike="noStrike">
                        <a:effectLst/>
                        <a:latin typeface="Boock antigua"/>
                      </a:endParaRPr>
                    </a:p>
                  </a:txBody>
                  <a:tcPr marL="0" marR="0" marT="0" marB="0" anchor="b"/>
                </a:tc>
                <a:tc>
                  <a:txBody>
                    <a:bodyPr/>
                    <a:lstStyle/>
                    <a:p>
                      <a:pPr algn="l" fontAlgn="b"/>
                      <a:endParaRPr lang="es-AR" sz="1400" b="0" i="0" u="none" strike="noStrike">
                        <a:effectLst/>
                        <a:latin typeface="Boock antigua"/>
                      </a:endParaRPr>
                    </a:p>
                  </a:txBody>
                  <a:tcPr marL="0" marR="0" marT="0" marB="0" anchor="b"/>
                </a:tc>
                <a:tc>
                  <a:txBody>
                    <a:bodyPr/>
                    <a:lstStyle/>
                    <a:p>
                      <a:pPr algn="l" fontAlgn="b"/>
                      <a:endParaRPr lang="es-AR" sz="1400" b="0" i="0" u="none" strike="noStrike">
                        <a:effectLst/>
                        <a:latin typeface="Boock antigua"/>
                      </a:endParaRPr>
                    </a:p>
                  </a:txBody>
                  <a:tcPr marL="0" marR="0" marT="0" marB="0" anchor="b"/>
                </a:tc>
                <a:tc>
                  <a:txBody>
                    <a:bodyPr/>
                    <a:lstStyle/>
                    <a:p>
                      <a:pPr algn="r" fontAlgn="b"/>
                      <a:r>
                        <a:rPr lang="es-AR" sz="1400" u="none" strike="noStrike">
                          <a:effectLst/>
                        </a:rPr>
                        <a:t>(0,08)</a:t>
                      </a:r>
                      <a:endParaRPr lang="es-AR" sz="1400" b="0" i="0" u="none" strike="noStrike">
                        <a:effectLst/>
                        <a:latin typeface="Boock antigua"/>
                      </a:endParaRPr>
                    </a:p>
                  </a:txBody>
                  <a:tcPr marL="0" marR="0" marT="0" marB="0" anchor="b"/>
                </a:tc>
                <a:extLst>
                  <a:ext uri="{0D108BD9-81ED-4DB2-BD59-A6C34878D82A}">
                    <a16:rowId xmlns:a16="http://schemas.microsoft.com/office/drawing/2014/main" val="1200723454"/>
                  </a:ext>
                </a:extLst>
              </a:tr>
              <a:tr h="304347">
                <a:tc>
                  <a:txBody>
                    <a:bodyPr/>
                    <a:lstStyle/>
                    <a:p>
                      <a:pPr algn="l" fontAlgn="b"/>
                      <a:r>
                        <a:rPr lang="es-AR" sz="1200" u="none" strike="noStrike">
                          <a:effectLst/>
                        </a:rPr>
                        <a:t>TOTALES</a:t>
                      </a:r>
                      <a:endParaRPr lang="es-AR" sz="1200" b="0" i="0" u="none" strike="noStrike">
                        <a:effectLst/>
                        <a:latin typeface="Boock antigua"/>
                      </a:endParaRPr>
                    </a:p>
                  </a:txBody>
                  <a:tcPr marL="0" marR="0" marT="0" marB="0" anchor="b"/>
                </a:tc>
                <a:tc>
                  <a:txBody>
                    <a:bodyPr/>
                    <a:lstStyle/>
                    <a:p>
                      <a:pPr algn="l" fontAlgn="b"/>
                      <a:endParaRPr lang="es-AR" sz="1200" b="0" i="0" u="none" strike="noStrike">
                        <a:effectLst/>
                        <a:latin typeface="Boock antigua"/>
                      </a:endParaRPr>
                    </a:p>
                  </a:txBody>
                  <a:tcPr marL="0" marR="0" marT="0" marB="0" anchor="b"/>
                </a:tc>
                <a:tc>
                  <a:txBody>
                    <a:bodyPr/>
                    <a:lstStyle/>
                    <a:p>
                      <a:pPr algn="l" fontAlgn="b"/>
                      <a:endParaRPr lang="es-AR" sz="1200" b="0" i="0" u="none" strike="noStrike">
                        <a:effectLst/>
                        <a:latin typeface="Boock antigua"/>
                      </a:endParaRPr>
                    </a:p>
                  </a:txBody>
                  <a:tcPr marL="0" marR="0" marT="0" marB="0" anchor="b"/>
                </a:tc>
                <a:tc>
                  <a:txBody>
                    <a:bodyPr/>
                    <a:lstStyle/>
                    <a:p>
                      <a:pPr algn="l" fontAlgn="b"/>
                      <a:endParaRPr lang="es-AR" sz="900" b="0" i="0" u="none" strike="noStrike">
                        <a:effectLst/>
                        <a:latin typeface="Boock antigua"/>
                      </a:endParaRPr>
                    </a:p>
                  </a:txBody>
                  <a:tcPr marL="0" marR="0" marT="0" marB="0" anchor="b"/>
                </a:tc>
                <a:tc>
                  <a:txBody>
                    <a:bodyPr/>
                    <a:lstStyle/>
                    <a:p>
                      <a:pPr algn="r" fontAlgn="b"/>
                      <a:r>
                        <a:rPr lang="es-AR" sz="1400" u="none" strike="noStrike">
                          <a:effectLst/>
                        </a:rPr>
                        <a:t>0,00</a:t>
                      </a:r>
                      <a:endParaRPr lang="es-AR" sz="1400" b="0" i="0" u="none" strike="noStrike">
                        <a:effectLst/>
                        <a:latin typeface="Boock antigua"/>
                      </a:endParaRPr>
                    </a:p>
                  </a:txBody>
                  <a:tcPr marL="0" marR="0" marT="0" marB="0" anchor="b"/>
                </a:tc>
                <a:tc>
                  <a:txBody>
                    <a:bodyPr/>
                    <a:lstStyle/>
                    <a:p>
                      <a:pPr algn="r" fontAlgn="b"/>
                      <a:r>
                        <a:rPr lang="es-AR" sz="1400" u="none" strike="noStrike">
                          <a:effectLst/>
                        </a:rPr>
                        <a:t>44700,71</a:t>
                      </a:r>
                      <a:endParaRPr lang="es-AR" sz="1400" b="0" i="0" u="none" strike="noStrike">
                        <a:effectLst/>
                        <a:latin typeface="Boock antigua"/>
                      </a:endParaRPr>
                    </a:p>
                  </a:txBody>
                  <a:tcPr marL="0" marR="0" marT="0" marB="0" anchor="b"/>
                </a:tc>
                <a:tc>
                  <a:txBody>
                    <a:bodyPr/>
                    <a:lstStyle/>
                    <a:p>
                      <a:pPr algn="l" fontAlgn="b"/>
                      <a:endParaRPr lang="es-AR" sz="1400" b="0" i="0" u="none" strike="noStrike">
                        <a:effectLst/>
                        <a:latin typeface="Boock antigua"/>
                      </a:endParaRPr>
                    </a:p>
                  </a:txBody>
                  <a:tcPr marL="0" marR="0" marT="0" marB="0" anchor="b"/>
                </a:tc>
                <a:tc>
                  <a:txBody>
                    <a:bodyPr/>
                    <a:lstStyle/>
                    <a:p>
                      <a:pPr algn="l" fontAlgn="b"/>
                      <a:endParaRPr lang="es-AR" sz="1400" b="0" i="0" u="none" strike="noStrike">
                        <a:effectLst/>
                        <a:latin typeface="Boock antigua"/>
                      </a:endParaRPr>
                    </a:p>
                  </a:txBody>
                  <a:tcPr marL="0" marR="0" marT="0" marB="0" anchor="b"/>
                </a:tc>
                <a:tc>
                  <a:txBody>
                    <a:bodyPr/>
                    <a:lstStyle/>
                    <a:p>
                      <a:pPr algn="l" fontAlgn="b"/>
                      <a:endParaRPr lang="es-AR" sz="1400" b="0" i="0" u="none" strike="noStrike">
                        <a:effectLst/>
                        <a:latin typeface="Boock antigua"/>
                      </a:endParaRPr>
                    </a:p>
                  </a:txBody>
                  <a:tcPr marL="0" marR="0" marT="0" marB="0" anchor="b"/>
                </a:tc>
                <a:tc>
                  <a:txBody>
                    <a:bodyPr/>
                    <a:lstStyle/>
                    <a:p>
                      <a:pPr algn="l" fontAlgn="b"/>
                      <a:endParaRPr lang="es-AR" sz="1400" b="0" i="0" u="none" strike="noStrike">
                        <a:effectLst/>
                        <a:latin typeface="Boock antigua"/>
                      </a:endParaRPr>
                    </a:p>
                  </a:txBody>
                  <a:tcPr marL="0" marR="0" marT="0" marB="0" anchor="b"/>
                </a:tc>
                <a:tc>
                  <a:txBody>
                    <a:bodyPr/>
                    <a:lstStyle/>
                    <a:p>
                      <a:pPr algn="r" fontAlgn="b"/>
                      <a:r>
                        <a:rPr lang="es-AR" sz="1400" u="none" strike="noStrike">
                          <a:effectLst/>
                        </a:rPr>
                        <a:t>3.515,71 </a:t>
                      </a:r>
                      <a:endParaRPr lang="es-AR" sz="1400" b="0" i="0" u="none" strike="noStrike">
                        <a:effectLst/>
                        <a:latin typeface="Boock antigua"/>
                      </a:endParaRPr>
                    </a:p>
                  </a:txBody>
                  <a:tcPr marL="0" marR="0" marT="0" marB="0" anchor="b"/>
                </a:tc>
                <a:extLst>
                  <a:ext uri="{0D108BD9-81ED-4DB2-BD59-A6C34878D82A}">
                    <a16:rowId xmlns:a16="http://schemas.microsoft.com/office/drawing/2014/main" val="133666491"/>
                  </a:ext>
                </a:extLst>
              </a:tr>
              <a:tr h="304347">
                <a:tc>
                  <a:txBody>
                    <a:bodyPr/>
                    <a:lstStyle/>
                    <a:p>
                      <a:pPr algn="l" fontAlgn="b"/>
                      <a:endParaRPr lang="es-AR" sz="1200" b="0" i="0" u="none" strike="noStrike">
                        <a:effectLst/>
                        <a:latin typeface="Boock antigua"/>
                      </a:endParaRPr>
                    </a:p>
                  </a:txBody>
                  <a:tcPr marL="0" marR="0" marT="0" marB="0" anchor="b"/>
                </a:tc>
                <a:tc>
                  <a:txBody>
                    <a:bodyPr/>
                    <a:lstStyle/>
                    <a:p>
                      <a:pPr algn="l" fontAlgn="b"/>
                      <a:endParaRPr lang="es-AR" sz="1200" b="0" i="0" u="none" strike="noStrike">
                        <a:effectLst/>
                        <a:latin typeface="Boock antigua"/>
                      </a:endParaRPr>
                    </a:p>
                  </a:txBody>
                  <a:tcPr marL="0" marR="0" marT="0" marB="0" anchor="b"/>
                </a:tc>
                <a:tc>
                  <a:txBody>
                    <a:bodyPr/>
                    <a:lstStyle/>
                    <a:p>
                      <a:pPr algn="l" fontAlgn="b"/>
                      <a:endParaRPr lang="es-AR" sz="1200" b="0" i="0" u="none" strike="noStrike">
                        <a:effectLst/>
                        <a:latin typeface="Boock antigua"/>
                      </a:endParaRPr>
                    </a:p>
                  </a:txBody>
                  <a:tcPr marL="0" marR="0" marT="0" marB="0" anchor="b"/>
                </a:tc>
                <a:tc>
                  <a:txBody>
                    <a:bodyPr/>
                    <a:lstStyle/>
                    <a:p>
                      <a:pPr algn="l" fontAlgn="b"/>
                      <a:endParaRPr lang="es-AR" sz="900" b="0" i="0" u="none" strike="noStrike">
                        <a:effectLst/>
                        <a:latin typeface="Boock antigua"/>
                      </a:endParaRPr>
                    </a:p>
                  </a:txBody>
                  <a:tcPr marL="0" marR="0" marT="0" marB="0" anchor="b"/>
                </a:tc>
                <a:tc>
                  <a:txBody>
                    <a:bodyPr/>
                    <a:lstStyle/>
                    <a:p>
                      <a:pPr algn="l" fontAlgn="b"/>
                      <a:endParaRPr lang="es-AR" sz="1400" b="0" i="0" u="none" strike="noStrike">
                        <a:effectLst/>
                        <a:latin typeface="Boock antigua"/>
                      </a:endParaRPr>
                    </a:p>
                  </a:txBody>
                  <a:tcPr marL="0" marR="0" marT="0" marB="0" anchor="b"/>
                </a:tc>
                <a:tc>
                  <a:txBody>
                    <a:bodyPr/>
                    <a:lstStyle/>
                    <a:p>
                      <a:pPr algn="l" fontAlgn="b"/>
                      <a:endParaRPr lang="es-AR" sz="1400" b="0" i="0" u="none" strike="noStrike">
                        <a:effectLst/>
                        <a:latin typeface="Boock antigua"/>
                      </a:endParaRPr>
                    </a:p>
                  </a:txBody>
                  <a:tcPr marL="0" marR="0" marT="0" marB="0" anchor="b"/>
                </a:tc>
                <a:tc>
                  <a:txBody>
                    <a:bodyPr/>
                    <a:lstStyle/>
                    <a:p>
                      <a:pPr algn="l" fontAlgn="b"/>
                      <a:endParaRPr lang="es-AR" sz="1400" b="0" i="0" u="none" strike="noStrike">
                        <a:effectLst/>
                        <a:latin typeface="Boock antigua"/>
                      </a:endParaRPr>
                    </a:p>
                  </a:txBody>
                  <a:tcPr marL="0" marR="0" marT="0" marB="0" anchor="b"/>
                </a:tc>
                <a:tc>
                  <a:txBody>
                    <a:bodyPr/>
                    <a:lstStyle/>
                    <a:p>
                      <a:pPr algn="l" fontAlgn="b"/>
                      <a:r>
                        <a:rPr lang="es-AR" sz="1200" b="0" i="0" u="none" strike="noStrike" dirty="0">
                          <a:effectLst/>
                          <a:latin typeface="Boock antigua"/>
                        </a:rPr>
                        <a:t>NETO A COBRAR</a:t>
                      </a:r>
                    </a:p>
                  </a:txBody>
                  <a:tcPr marL="0" marR="0" marT="0" marB="0" anchor="b"/>
                </a:tc>
                <a:tc>
                  <a:txBody>
                    <a:bodyPr/>
                    <a:lstStyle/>
                    <a:p>
                      <a:pPr algn="l" fontAlgn="b"/>
                      <a:endParaRPr lang="es-AR" sz="1400" b="0" i="0" u="none" strike="noStrike">
                        <a:effectLst/>
                        <a:latin typeface="Boock antigua"/>
                      </a:endParaRPr>
                    </a:p>
                  </a:txBody>
                  <a:tcPr marL="0" marR="0" marT="0" marB="0" anchor="b"/>
                </a:tc>
                <a:tc>
                  <a:txBody>
                    <a:bodyPr/>
                    <a:lstStyle/>
                    <a:p>
                      <a:pPr algn="l" fontAlgn="b"/>
                      <a:endParaRPr lang="es-AR" sz="1400" b="0" i="0" u="none" strike="noStrike">
                        <a:effectLst/>
                        <a:latin typeface="Boock antigua"/>
                      </a:endParaRPr>
                    </a:p>
                  </a:txBody>
                  <a:tcPr marL="0" marR="0" marT="0" marB="0" anchor="b"/>
                </a:tc>
                <a:tc>
                  <a:txBody>
                    <a:bodyPr/>
                    <a:lstStyle/>
                    <a:p>
                      <a:pPr algn="ctr" fontAlgn="b"/>
                      <a:r>
                        <a:rPr lang="es-AR" sz="1400" b="0" i="0" u="none" strike="noStrike" dirty="0">
                          <a:effectLst/>
                          <a:latin typeface="Boock antigua"/>
                        </a:rPr>
                        <a:t>41185,00</a:t>
                      </a:r>
                    </a:p>
                  </a:txBody>
                  <a:tcPr marL="0" marR="0" marT="0" marB="0" anchor="b"/>
                </a:tc>
                <a:extLst>
                  <a:ext uri="{0D108BD9-81ED-4DB2-BD59-A6C34878D82A}">
                    <a16:rowId xmlns:a16="http://schemas.microsoft.com/office/drawing/2014/main" val="1598895556"/>
                  </a:ext>
                </a:extLst>
              </a:tr>
            </a:tbl>
          </a:graphicData>
        </a:graphic>
      </p:graphicFrame>
      <p:sp>
        <p:nvSpPr>
          <p:cNvPr id="5" name="Flecha: hacia arriba 4">
            <a:extLst>
              <a:ext uri="{FF2B5EF4-FFF2-40B4-BE49-F238E27FC236}">
                <a16:creationId xmlns:a16="http://schemas.microsoft.com/office/drawing/2014/main" id="{BEE23A2B-6C6A-4204-BC54-9B6DC8DAB503}"/>
              </a:ext>
            </a:extLst>
          </p:cNvPr>
          <p:cNvSpPr/>
          <p:nvPr/>
        </p:nvSpPr>
        <p:spPr>
          <a:xfrm>
            <a:off x="3615070" y="4550735"/>
            <a:ext cx="765544" cy="1624159"/>
          </a:xfrm>
          <a:prstGeom prst="up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6" name="Rectángulo 5">
            <a:extLst>
              <a:ext uri="{FF2B5EF4-FFF2-40B4-BE49-F238E27FC236}">
                <a16:creationId xmlns:a16="http://schemas.microsoft.com/office/drawing/2014/main" id="{2CEF6F46-8A8D-4350-B7EF-22A97055B8FB}"/>
              </a:ext>
            </a:extLst>
          </p:cNvPr>
          <p:cNvSpPr/>
          <p:nvPr/>
        </p:nvSpPr>
        <p:spPr>
          <a:xfrm>
            <a:off x="1127051" y="6081823"/>
            <a:ext cx="6039293" cy="70174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dirty="0"/>
              <a:t>A la sumatoria de sus haberes se le debe descontar el aporte jubilatorio, y dicho importe se considerará para jubilación como no remunerativo.</a:t>
            </a:r>
          </a:p>
        </p:txBody>
      </p:sp>
      <p:sp>
        <p:nvSpPr>
          <p:cNvPr id="10" name="Rectángulo 9">
            <a:extLst>
              <a:ext uri="{FF2B5EF4-FFF2-40B4-BE49-F238E27FC236}">
                <a16:creationId xmlns:a16="http://schemas.microsoft.com/office/drawing/2014/main" id="{538427B0-5D3B-4736-B63E-DCD3F44ACD8A}"/>
              </a:ext>
            </a:extLst>
          </p:cNvPr>
          <p:cNvSpPr/>
          <p:nvPr/>
        </p:nvSpPr>
        <p:spPr>
          <a:xfrm>
            <a:off x="9526772" y="2066999"/>
            <a:ext cx="1733107" cy="340876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dirty="0"/>
              <a:t>Se realizan las retenciones a obra social Ley 19032 y sindicato calculados sobre los conceptos históricos que debía cobrar.</a:t>
            </a:r>
          </a:p>
          <a:p>
            <a:pPr algn="ctr"/>
            <a:r>
              <a:rPr lang="es-AR" dirty="0"/>
              <a:t>(31233,46+11868,71+3123,35+4000= 50225,52)</a:t>
            </a:r>
          </a:p>
        </p:txBody>
      </p:sp>
    </p:spTree>
    <p:extLst>
      <p:ext uri="{BB962C8B-B14F-4D97-AF65-F5344CB8AC3E}">
        <p14:creationId xmlns:p14="http://schemas.microsoft.com/office/powerpoint/2010/main" val="40353062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5425BE8-E057-4B95-9316-A539FE48E75D}"/>
              </a:ext>
            </a:extLst>
          </p:cNvPr>
          <p:cNvSpPr>
            <a:spLocks noGrp="1"/>
          </p:cNvSpPr>
          <p:nvPr>
            <p:ph type="title"/>
          </p:nvPr>
        </p:nvSpPr>
        <p:spPr/>
        <p:txBody>
          <a:bodyPr/>
          <a:lstStyle/>
          <a:p>
            <a:r>
              <a:rPr lang="es-AR" dirty="0"/>
              <a:t>Como presento AFIP.</a:t>
            </a:r>
          </a:p>
        </p:txBody>
      </p:sp>
      <p:sp>
        <p:nvSpPr>
          <p:cNvPr id="3" name="Marcador de contenido 2">
            <a:extLst>
              <a:ext uri="{FF2B5EF4-FFF2-40B4-BE49-F238E27FC236}">
                <a16:creationId xmlns:a16="http://schemas.microsoft.com/office/drawing/2014/main" id="{8872CC5C-2C4E-4062-9CC0-A3DEEBCA7D7E}"/>
              </a:ext>
            </a:extLst>
          </p:cNvPr>
          <p:cNvSpPr>
            <a:spLocks noGrp="1"/>
          </p:cNvSpPr>
          <p:nvPr>
            <p:ph idx="1"/>
          </p:nvPr>
        </p:nvSpPr>
        <p:spPr/>
        <p:txBody>
          <a:bodyPr/>
          <a:lstStyle/>
          <a:p>
            <a:r>
              <a:rPr lang="es-AR" dirty="0"/>
              <a:t>1er paso: Ir a sistema registral e informar que está con licencia por COVID.</a:t>
            </a:r>
          </a:p>
          <a:p>
            <a:r>
              <a:rPr lang="es-AR" dirty="0"/>
              <a:t>2do paso: Ir al aplicativo o a Declaración en línea.</a:t>
            </a:r>
          </a:p>
          <a:p>
            <a:r>
              <a:rPr lang="es-AR" dirty="0"/>
              <a:t>3er paso: Modificar situación de revista, por ahora consignar Cód. 48 </a:t>
            </a:r>
          </a:p>
          <a:p>
            <a:r>
              <a:rPr lang="es-AR" dirty="0"/>
              <a:t>4to paso: Corregir Remuneraciones 4 y 8, para que el sistema calcule aportes y contribuciones a obra social por el total.</a:t>
            </a:r>
          </a:p>
        </p:txBody>
      </p:sp>
    </p:spTree>
    <p:extLst>
      <p:ext uri="{BB962C8B-B14F-4D97-AF65-F5344CB8AC3E}">
        <p14:creationId xmlns:p14="http://schemas.microsoft.com/office/powerpoint/2010/main" val="19035655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8478E45-355E-4C20-BCE6-B90961AF8C23}"/>
              </a:ext>
            </a:extLst>
          </p:cNvPr>
          <p:cNvSpPr>
            <a:spLocks noGrp="1"/>
          </p:cNvSpPr>
          <p:nvPr>
            <p:ph type="title"/>
          </p:nvPr>
        </p:nvSpPr>
        <p:spPr/>
        <p:txBody>
          <a:bodyPr/>
          <a:lstStyle/>
          <a:p>
            <a:endParaRPr lang="es-AR"/>
          </a:p>
        </p:txBody>
      </p:sp>
      <p:sp>
        <p:nvSpPr>
          <p:cNvPr id="3" name="Marcador de contenido 2">
            <a:extLst>
              <a:ext uri="{FF2B5EF4-FFF2-40B4-BE49-F238E27FC236}">
                <a16:creationId xmlns:a16="http://schemas.microsoft.com/office/drawing/2014/main" id="{31ADAFFB-6B30-45C1-885D-3018784DD63A}"/>
              </a:ext>
            </a:extLst>
          </p:cNvPr>
          <p:cNvSpPr>
            <a:spLocks noGrp="1"/>
          </p:cNvSpPr>
          <p:nvPr>
            <p:ph idx="1"/>
          </p:nvPr>
        </p:nvSpPr>
        <p:spPr/>
        <p:txBody>
          <a:bodyPr/>
          <a:lstStyle/>
          <a:p>
            <a:endParaRPr lang="es-AR"/>
          </a:p>
        </p:txBody>
      </p:sp>
      <p:pic>
        <p:nvPicPr>
          <p:cNvPr id="5" name="Imagen 4">
            <a:extLst>
              <a:ext uri="{FF2B5EF4-FFF2-40B4-BE49-F238E27FC236}">
                <a16:creationId xmlns:a16="http://schemas.microsoft.com/office/drawing/2014/main" id="{B8F89680-28A9-4E12-81EA-57D5C4F454AB}"/>
              </a:ext>
            </a:extLst>
          </p:cNvPr>
          <p:cNvPicPr>
            <a:picLocks noChangeAspect="1"/>
          </p:cNvPicPr>
          <p:nvPr/>
        </p:nvPicPr>
        <p:blipFill>
          <a:blip r:embed="rId2"/>
          <a:stretch>
            <a:fillRect/>
          </a:stretch>
        </p:blipFill>
        <p:spPr>
          <a:xfrm>
            <a:off x="0" y="0"/>
            <a:ext cx="12192000" cy="6858000"/>
          </a:xfrm>
          <a:prstGeom prst="rect">
            <a:avLst/>
          </a:prstGeom>
        </p:spPr>
      </p:pic>
      <p:sp>
        <p:nvSpPr>
          <p:cNvPr id="6" name="Rectángulo 5">
            <a:extLst>
              <a:ext uri="{FF2B5EF4-FFF2-40B4-BE49-F238E27FC236}">
                <a16:creationId xmlns:a16="http://schemas.microsoft.com/office/drawing/2014/main" id="{F53292D4-A94A-4219-9F53-3337793AB805}"/>
              </a:ext>
            </a:extLst>
          </p:cNvPr>
          <p:cNvSpPr/>
          <p:nvPr/>
        </p:nvSpPr>
        <p:spPr>
          <a:xfrm>
            <a:off x="4657060" y="2923953"/>
            <a:ext cx="3125973" cy="39340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dirty="0"/>
              <a:t>Consignar CUIL empleado</a:t>
            </a:r>
          </a:p>
        </p:txBody>
      </p:sp>
    </p:spTree>
    <p:extLst>
      <p:ext uri="{BB962C8B-B14F-4D97-AF65-F5344CB8AC3E}">
        <p14:creationId xmlns:p14="http://schemas.microsoft.com/office/powerpoint/2010/main" val="13655348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2B39A36-6269-4619-AC8E-33933BF42567}"/>
              </a:ext>
            </a:extLst>
          </p:cNvPr>
          <p:cNvSpPr>
            <a:spLocks noGrp="1"/>
          </p:cNvSpPr>
          <p:nvPr>
            <p:ph type="title"/>
          </p:nvPr>
        </p:nvSpPr>
        <p:spPr/>
        <p:txBody>
          <a:bodyPr/>
          <a:lstStyle/>
          <a:p>
            <a:endParaRPr lang="es-AR"/>
          </a:p>
        </p:txBody>
      </p:sp>
      <p:pic>
        <p:nvPicPr>
          <p:cNvPr id="5" name="Marcador de contenido 4">
            <a:extLst>
              <a:ext uri="{FF2B5EF4-FFF2-40B4-BE49-F238E27FC236}">
                <a16:creationId xmlns:a16="http://schemas.microsoft.com/office/drawing/2014/main" id="{288D2C57-6FDB-4306-9E9C-A26A3AF96497}"/>
              </a:ext>
            </a:extLst>
          </p:cNvPr>
          <p:cNvPicPr>
            <a:picLocks noGrp="1" noChangeAspect="1"/>
          </p:cNvPicPr>
          <p:nvPr>
            <p:ph idx="1"/>
          </p:nvPr>
        </p:nvPicPr>
        <p:blipFill>
          <a:blip r:embed="rId2"/>
          <a:stretch>
            <a:fillRect/>
          </a:stretch>
        </p:blipFill>
        <p:spPr>
          <a:xfrm>
            <a:off x="1031358" y="574158"/>
            <a:ext cx="10058400" cy="5602805"/>
          </a:xfrm>
        </p:spPr>
      </p:pic>
      <p:sp>
        <p:nvSpPr>
          <p:cNvPr id="6" name="Rectángulo 5">
            <a:extLst>
              <a:ext uri="{FF2B5EF4-FFF2-40B4-BE49-F238E27FC236}">
                <a16:creationId xmlns:a16="http://schemas.microsoft.com/office/drawing/2014/main" id="{26DB4752-9E2D-431A-982F-0150C86CC950}"/>
              </a:ext>
            </a:extLst>
          </p:cNvPr>
          <p:cNvSpPr/>
          <p:nvPr/>
        </p:nvSpPr>
        <p:spPr>
          <a:xfrm>
            <a:off x="3466213" y="2360428"/>
            <a:ext cx="4051005" cy="2126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dirty="0"/>
              <a:t>Cuil del empleado y apellido y nombre</a:t>
            </a:r>
          </a:p>
        </p:txBody>
      </p:sp>
      <p:sp>
        <p:nvSpPr>
          <p:cNvPr id="7" name="Elipse 6">
            <a:extLst>
              <a:ext uri="{FF2B5EF4-FFF2-40B4-BE49-F238E27FC236}">
                <a16:creationId xmlns:a16="http://schemas.microsoft.com/office/drawing/2014/main" id="{A4A19A7A-1F34-4890-ADF9-B9B5CA48945E}"/>
              </a:ext>
            </a:extLst>
          </p:cNvPr>
          <p:cNvSpPr/>
          <p:nvPr/>
        </p:nvSpPr>
        <p:spPr>
          <a:xfrm>
            <a:off x="9260958" y="2339162"/>
            <a:ext cx="637954" cy="46783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8" name="Rectángulo 7">
            <a:extLst>
              <a:ext uri="{FF2B5EF4-FFF2-40B4-BE49-F238E27FC236}">
                <a16:creationId xmlns:a16="http://schemas.microsoft.com/office/drawing/2014/main" id="{7EF43802-748B-4D3C-89E1-2C1F1C851AB9}"/>
              </a:ext>
            </a:extLst>
          </p:cNvPr>
          <p:cNvSpPr/>
          <p:nvPr/>
        </p:nvSpPr>
        <p:spPr>
          <a:xfrm>
            <a:off x="10026501" y="2360428"/>
            <a:ext cx="1722475" cy="57415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dirty="0"/>
              <a:t>Cliquear Modificación.</a:t>
            </a:r>
          </a:p>
        </p:txBody>
      </p:sp>
      <p:pic>
        <p:nvPicPr>
          <p:cNvPr id="10" name="Imagen 9">
            <a:extLst>
              <a:ext uri="{FF2B5EF4-FFF2-40B4-BE49-F238E27FC236}">
                <a16:creationId xmlns:a16="http://schemas.microsoft.com/office/drawing/2014/main" id="{C406DC55-85D0-41AD-87A6-4F2720B721E9}"/>
              </a:ext>
            </a:extLst>
          </p:cNvPr>
          <p:cNvPicPr>
            <a:picLocks noChangeAspect="1"/>
          </p:cNvPicPr>
          <p:nvPr/>
        </p:nvPicPr>
        <p:blipFill>
          <a:blip r:embed="rId3"/>
          <a:stretch>
            <a:fillRect/>
          </a:stretch>
        </p:blipFill>
        <p:spPr>
          <a:xfrm>
            <a:off x="244548" y="0"/>
            <a:ext cx="12192000" cy="6858000"/>
          </a:xfrm>
          <a:prstGeom prst="rect">
            <a:avLst/>
          </a:prstGeom>
        </p:spPr>
      </p:pic>
      <p:sp>
        <p:nvSpPr>
          <p:cNvPr id="11" name="Flecha: hacia la izquierda 10">
            <a:extLst>
              <a:ext uri="{FF2B5EF4-FFF2-40B4-BE49-F238E27FC236}">
                <a16:creationId xmlns:a16="http://schemas.microsoft.com/office/drawing/2014/main" id="{415C9737-D7EA-4C3F-9857-FC9DC79487F9}"/>
              </a:ext>
            </a:extLst>
          </p:cNvPr>
          <p:cNvSpPr/>
          <p:nvPr/>
        </p:nvSpPr>
        <p:spPr>
          <a:xfrm>
            <a:off x="4720856" y="4763386"/>
            <a:ext cx="3923414" cy="1212111"/>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dirty="0"/>
              <a:t>Tildar al pie de la página Lic. </a:t>
            </a:r>
            <a:r>
              <a:rPr lang="es-AR" dirty="0" err="1"/>
              <a:t>Covid</a:t>
            </a:r>
            <a:endParaRPr lang="es-AR" dirty="0"/>
          </a:p>
        </p:txBody>
      </p:sp>
      <p:sp>
        <p:nvSpPr>
          <p:cNvPr id="12" name="Flecha: hacia la izquierda 11">
            <a:extLst>
              <a:ext uri="{FF2B5EF4-FFF2-40B4-BE49-F238E27FC236}">
                <a16:creationId xmlns:a16="http://schemas.microsoft.com/office/drawing/2014/main" id="{E27D2C78-CC84-42B9-B685-215DD892EDD3}"/>
              </a:ext>
            </a:extLst>
          </p:cNvPr>
          <p:cNvSpPr/>
          <p:nvPr/>
        </p:nvSpPr>
        <p:spPr>
          <a:xfrm>
            <a:off x="8123274" y="5709683"/>
            <a:ext cx="2041452" cy="1115753"/>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dirty="0"/>
              <a:t>Confirmar.</a:t>
            </a:r>
          </a:p>
        </p:txBody>
      </p:sp>
    </p:spTree>
    <p:extLst>
      <p:ext uri="{BB962C8B-B14F-4D97-AF65-F5344CB8AC3E}">
        <p14:creationId xmlns:p14="http://schemas.microsoft.com/office/powerpoint/2010/main" val="3950343681"/>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101</TotalTime>
  <Words>1065</Words>
  <Application>Microsoft Office PowerPoint</Application>
  <PresentationFormat>Panorámica</PresentationFormat>
  <Paragraphs>115</Paragraphs>
  <Slides>16</Slides>
  <Notes>0</Notes>
  <HiddenSlides>0</HiddenSlides>
  <MMClips>0</MMClips>
  <ScaleCrop>false</ScaleCrop>
  <HeadingPairs>
    <vt:vector size="6" baseType="variant">
      <vt:variant>
        <vt:lpstr>Fuentes usadas</vt:lpstr>
      </vt:variant>
      <vt:variant>
        <vt:i4>8</vt:i4>
      </vt:variant>
      <vt:variant>
        <vt:lpstr>Tema</vt:lpstr>
      </vt:variant>
      <vt:variant>
        <vt:i4>1</vt:i4>
      </vt:variant>
      <vt:variant>
        <vt:lpstr>Títulos de diapositiva</vt:lpstr>
      </vt:variant>
      <vt:variant>
        <vt:i4>16</vt:i4>
      </vt:variant>
    </vt:vector>
  </HeadingPairs>
  <TitlesOfParts>
    <vt:vector size="25" baseType="lpstr">
      <vt:lpstr>Arial</vt:lpstr>
      <vt:lpstr>Boock antigua</vt:lpstr>
      <vt:lpstr>Calibri</vt:lpstr>
      <vt:lpstr>Calibri Light</vt:lpstr>
      <vt:lpstr>Coorier</vt:lpstr>
      <vt:lpstr>Courier New</vt:lpstr>
      <vt:lpstr>Garamond</vt:lpstr>
      <vt:lpstr>Verdana</vt:lpstr>
      <vt:lpstr>Tema de Office</vt:lpstr>
      <vt:lpstr>PERSONAL QUE NO PRESTE SERVICIOS POR ESTAR CON LICENCIA POR PANDEMIA.</vt:lpstr>
      <vt:lpstr>Decreto 792/2020: Beneficio. Alcance.</vt:lpstr>
      <vt:lpstr>¿Cuál es el beneficio para los empleadores?</vt:lpstr>
      <vt:lpstr>Es necesario identificar ante AFIP a los empleados alcanzados por este beneficio.</vt:lpstr>
      <vt:lpstr>Cómo liquidar.</vt:lpstr>
      <vt:lpstr>Recibo de haberes. Ejemplo</vt:lpstr>
      <vt:lpstr>Como presento AFIP.</vt:lpstr>
      <vt:lpstr>Presentación de PowerPoint</vt:lpstr>
      <vt:lpstr>Presentación de PowerPoint</vt:lpstr>
      <vt:lpstr>En el 931.</vt:lpstr>
      <vt:lpstr>Presentación de PowerPoint</vt:lpstr>
      <vt:lpstr>Presentación de PowerPoint</vt:lpstr>
      <vt:lpstr>Presentación de PowerPoint</vt:lpstr>
      <vt:lpstr>Presentación de PowerPoint</vt:lpstr>
      <vt:lpstr>Muy importante.</vt:lpstr>
      <vt:lpstr>Muchas gracias por su atención.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PEDRO ENRIQUE PAIS</dc:creator>
  <cp:lastModifiedBy>PEDRO ENRIQUE PAIS</cp:lastModifiedBy>
  <cp:revision>11</cp:revision>
  <dcterms:created xsi:type="dcterms:W3CDTF">2020-10-16T22:43:21Z</dcterms:created>
  <dcterms:modified xsi:type="dcterms:W3CDTF">2020-10-17T00:25:15Z</dcterms:modified>
</cp:coreProperties>
</file>