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7" r:id="rId3"/>
    <p:sldId id="257" r:id="rId4"/>
    <p:sldId id="357" r:id="rId5"/>
    <p:sldId id="358" r:id="rId6"/>
    <p:sldId id="359" r:id="rId7"/>
    <p:sldId id="360" r:id="rId8"/>
    <p:sldId id="361" r:id="rId9"/>
    <p:sldId id="362" r:id="rId10"/>
    <p:sldId id="363" r:id="rId11"/>
    <p:sldId id="366" r:id="rId12"/>
    <p:sldId id="258" r:id="rId13"/>
    <p:sldId id="364" r:id="rId14"/>
    <p:sldId id="356" r:id="rId15"/>
    <p:sldId id="368" r:id="rId16"/>
    <p:sldId id="365" r:id="rId17"/>
    <p:sldId id="371" r:id="rId18"/>
    <p:sldId id="369" r:id="rId19"/>
    <p:sldId id="259" r:id="rId20"/>
    <p:sldId id="260" r:id="rId21"/>
    <p:sldId id="283" r:id="rId22"/>
    <p:sldId id="284" r:id="rId23"/>
    <p:sldId id="285" r:id="rId24"/>
    <p:sldId id="287" r:id="rId25"/>
    <p:sldId id="286" r:id="rId26"/>
    <p:sldId id="288" r:id="rId27"/>
    <p:sldId id="289" r:id="rId28"/>
    <p:sldId id="290" r:id="rId29"/>
    <p:sldId id="261" r:id="rId30"/>
    <p:sldId id="262" r:id="rId31"/>
    <p:sldId id="266" r:id="rId32"/>
    <p:sldId id="263" r:id="rId33"/>
    <p:sldId id="267" r:id="rId34"/>
    <p:sldId id="279" r:id="rId35"/>
    <p:sldId id="270" r:id="rId36"/>
    <p:sldId id="269" r:id="rId37"/>
    <p:sldId id="268" r:id="rId38"/>
    <p:sldId id="280" r:id="rId39"/>
    <p:sldId id="310" r:id="rId40"/>
    <p:sldId id="275" r:id="rId41"/>
    <p:sldId id="274" r:id="rId42"/>
    <p:sldId id="276" r:id="rId43"/>
    <p:sldId id="277" r:id="rId44"/>
    <p:sldId id="294" r:id="rId45"/>
    <p:sldId id="311" r:id="rId46"/>
    <p:sldId id="293" r:id="rId47"/>
    <p:sldId id="312" r:id="rId48"/>
    <p:sldId id="302" r:id="rId49"/>
    <p:sldId id="303" r:id="rId50"/>
    <p:sldId id="304" r:id="rId51"/>
    <p:sldId id="282" r:id="rId52"/>
    <p:sldId id="271" r:id="rId53"/>
    <p:sldId id="273" r:id="rId54"/>
    <p:sldId id="291" r:id="rId55"/>
    <p:sldId id="292" r:id="rId56"/>
    <p:sldId id="295" r:id="rId57"/>
    <p:sldId id="296" r:id="rId58"/>
    <p:sldId id="297" r:id="rId59"/>
    <p:sldId id="298" r:id="rId60"/>
    <p:sldId id="316" r:id="rId61"/>
    <p:sldId id="317" r:id="rId62"/>
    <p:sldId id="318" r:id="rId63"/>
    <p:sldId id="299" r:id="rId64"/>
    <p:sldId id="300" r:id="rId65"/>
    <p:sldId id="301" r:id="rId66"/>
    <p:sldId id="305" r:id="rId67"/>
    <p:sldId id="306" r:id="rId68"/>
    <p:sldId id="307" r:id="rId69"/>
    <p:sldId id="314" r:id="rId70"/>
    <p:sldId id="308" r:id="rId71"/>
    <p:sldId id="313" r:id="rId72"/>
    <p:sldId id="328" r:id="rId73"/>
    <p:sldId id="315" r:id="rId74"/>
    <p:sldId id="319" r:id="rId75"/>
    <p:sldId id="320" r:id="rId76"/>
    <p:sldId id="321" r:id="rId77"/>
    <p:sldId id="325" r:id="rId78"/>
    <p:sldId id="322" r:id="rId79"/>
    <p:sldId id="323" r:id="rId80"/>
    <p:sldId id="327" r:id="rId81"/>
    <p:sldId id="324" r:id="rId82"/>
    <p:sldId id="326" r:id="rId83"/>
    <p:sldId id="329" r:id="rId84"/>
    <p:sldId id="330" r:id="rId85"/>
    <p:sldId id="331" r:id="rId86"/>
    <p:sldId id="332" r:id="rId87"/>
    <p:sldId id="333" r:id="rId88"/>
    <p:sldId id="340" r:id="rId89"/>
    <p:sldId id="335" r:id="rId90"/>
    <p:sldId id="336" r:id="rId91"/>
    <p:sldId id="337" r:id="rId92"/>
    <p:sldId id="339" r:id="rId93"/>
    <p:sldId id="341" r:id="rId94"/>
    <p:sldId id="342" r:id="rId95"/>
    <p:sldId id="343" r:id="rId96"/>
    <p:sldId id="344" r:id="rId97"/>
    <p:sldId id="345" r:id="rId98"/>
    <p:sldId id="347" r:id="rId99"/>
    <p:sldId id="346" r:id="rId100"/>
    <p:sldId id="349" r:id="rId101"/>
    <p:sldId id="348" r:id="rId102"/>
    <p:sldId id="350" r:id="rId103"/>
    <p:sldId id="351" r:id="rId104"/>
    <p:sldId id="352" r:id="rId105"/>
    <p:sldId id="354" r:id="rId106"/>
    <p:sldId id="355" r:id="rId107"/>
    <p:sldId id="309" r:id="rId108"/>
  </p:sldIdLst>
  <p:sldSz cx="12192000" cy="6858000"/>
  <p:notesSz cx="7315200" cy="96012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8" autoAdjust="0"/>
    <p:restoredTop sz="94660"/>
  </p:normalViewPr>
  <p:slideViewPr>
    <p:cSldViewPr snapToGrid="0">
      <p:cViewPr varScale="1">
        <p:scale>
          <a:sx n="87" d="100"/>
          <a:sy n="87" d="100"/>
        </p:scale>
        <p:origin x="7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EB6A-4A2B-DDF0-B01E-FA2FCE99B0B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0DD223C2-86DA-3BED-F86B-E5B8E2619F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95CD7B2B-671D-BDB7-B2A5-8DC708A4C69F}"/>
              </a:ext>
            </a:extLst>
          </p:cNvPr>
          <p:cNvSpPr>
            <a:spLocks noGrp="1"/>
          </p:cNvSpPr>
          <p:nvPr>
            <p:ph type="dt" sz="half" idx="10"/>
          </p:nvPr>
        </p:nvSpPr>
        <p:spPr/>
        <p:txBody>
          <a:bodyPr/>
          <a:lstStyle/>
          <a:p>
            <a:fld id="{7865A17C-E11C-413A-8214-A82A9AF13D78}" type="datetimeFigureOut">
              <a:rPr lang="es-AR" smtClean="0"/>
              <a:t>15/12/2024</a:t>
            </a:fld>
            <a:endParaRPr lang="es-AR" dirty="0"/>
          </a:p>
        </p:txBody>
      </p:sp>
      <p:sp>
        <p:nvSpPr>
          <p:cNvPr id="5" name="Marcador de pie de página 4">
            <a:extLst>
              <a:ext uri="{FF2B5EF4-FFF2-40B4-BE49-F238E27FC236}">
                <a16:creationId xmlns:a16="http://schemas.microsoft.com/office/drawing/2014/main" id="{AA5360EE-D8C9-2FCD-0733-158921ADDB31}"/>
              </a:ext>
            </a:extLst>
          </p:cNvPr>
          <p:cNvSpPr>
            <a:spLocks noGrp="1"/>
          </p:cNvSpPr>
          <p:nvPr>
            <p:ph type="ftr" sz="quarter" idx="11"/>
          </p:nvPr>
        </p:nvSpPr>
        <p:spPr/>
        <p:txBody>
          <a:bodyPr/>
          <a:lstStyle/>
          <a:p>
            <a:endParaRPr lang="es-AR" dirty="0"/>
          </a:p>
        </p:txBody>
      </p:sp>
      <p:sp>
        <p:nvSpPr>
          <p:cNvPr id="6" name="Marcador de número de diapositiva 5">
            <a:extLst>
              <a:ext uri="{FF2B5EF4-FFF2-40B4-BE49-F238E27FC236}">
                <a16:creationId xmlns:a16="http://schemas.microsoft.com/office/drawing/2014/main" id="{7EC376D9-7197-FDD5-B9FA-81979F19A23B}"/>
              </a:ext>
            </a:extLst>
          </p:cNvPr>
          <p:cNvSpPr>
            <a:spLocks noGrp="1"/>
          </p:cNvSpPr>
          <p:nvPr>
            <p:ph type="sldNum" sz="quarter" idx="12"/>
          </p:nvPr>
        </p:nvSpPr>
        <p:spPr/>
        <p:txBody>
          <a:bodyPr/>
          <a:lstStyle/>
          <a:p>
            <a:fld id="{49D2F361-4FB3-4250-A6EF-B98741D9BCFA}" type="slidenum">
              <a:rPr lang="es-AR" smtClean="0"/>
              <a:t>‹Nº›</a:t>
            </a:fld>
            <a:endParaRPr lang="es-AR" dirty="0"/>
          </a:p>
        </p:txBody>
      </p:sp>
    </p:spTree>
    <p:extLst>
      <p:ext uri="{BB962C8B-B14F-4D97-AF65-F5344CB8AC3E}">
        <p14:creationId xmlns:p14="http://schemas.microsoft.com/office/powerpoint/2010/main" val="304525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0185D-763F-BAD0-D6C0-61C26412DC40}"/>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0B345750-0A51-EC86-C481-54763616370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C723ED2-C872-09F4-D599-A8606A6BF569}"/>
              </a:ext>
            </a:extLst>
          </p:cNvPr>
          <p:cNvSpPr>
            <a:spLocks noGrp="1"/>
          </p:cNvSpPr>
          <p:nvPr>
            <p:ph type="dt" sz="half" idx="10"/>
          </p:nvPr>
        </p:nvSpPr>
        <p:spPr/>
        <p:txBody>
          <a:bodyPr/>
          <a:lstStyle/>
          <a:p>
            <a:fld id="{7865A17C-E11C-413A-8214-A82A9AF13D78}" type="datetimeFigureOut">
              <a:rPr lang="es-AR" smtClean="0"/>
              <a:t>15/12/2024</a:t>
            </a:fld>
            <a:endParaRPr lang="es-AR" dirty="0"/>
          </a:p>
        </p:txBody>
      </p:sp>
      <p:sp>
        <p:nvSpPr>
          <p:cNvPr id="5" name="Marcador de pie de página 4">
            <a:extLst>
              <a:ext uri="{FF2B5EF4-FFF2-40B4-BE49-F238E27FC236}">
                <a16:creationId xmlns:a16="http://schemas.microsoft.com/office/drawing/2014/main" id="{A3837D63-16BE-E67F-8646-122D09A813E4}"/>
              </a:ext>
            </a:extLst>
          </p:cNvPr>
          <p:cNvSpPr>
            <a:spLocks noGrp="1"/>
          </p:cNvSpPr>
          <p:nvPr>
            <p:ph type="ftr" sz="quarter" idx="11"/>
          </p:nvPr>
        </p:nvSpPr>
        <p:spPr/>
        <p:txBody>
          <a:bodyPr/>
          <a:lstStyle/>
          <a:p>
            <a:endParaRPr lang="es-AR" dirty="0"/>
          </a:p>
        </p:txBody>
      </p:sp>
      <p:sp>
        <p:nvSpPr>
          <p:cNvPr id="6" name="Marcador de número de diapositiva 5">
            <a:extLst>
              <a:ext uri="{FF2B5EF4-FFF2-40B4-BE49-F238E27FC236}">
                <a16:creationId xmlns:a16="http://schemas.microsoft.com/office/drawing/2014/main" id="{88146078-93E7-1765-64D1-4DE856E3FB71}"/>
              </a:ext>
            </a:extLst>
          </p:cNvPr>
          <p:cNvSpPr>
            <a:spLocks noGrp="1"/>
          </p:cNvSpPr>
          <p:nvPr>
            <p:ph type="sldNum" sz="quarter" idx="12"/>
          </p:nvPr>
        </p:nvSpPr>
        <p:spPr/>
        <p:txBody>
          <a:bodyPr/>
          <a:lstStyle/>
          <a:p>
            <a:fld id="{49D2F361-4FB3-4250-A6EF-B98741D9BCFA}" type="slidenum">
              <a:rPr lang="es-AR" smtClean="0"/>
              <a:t>‹Nº›</a:t>
            </a:fld>
            <a:endParaRPr lang="es-AR" dirty="0"/>
          </a:p>
        </p:txBody>
      </p:sp>
    </p:spTree>
    <p:extLst>
      <p:ext uri="{BB962C8B-B14F-4D97-AF65-F5344CB8AC3E}">
        <p14:creationId xmlns:p14="http://schemas.microsoft.com/office/powerpoint/2010/main" val="3795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E8FBFAF-32A9-C749-8CE9-99B3C22BF3C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B68A41D5-C3C8-1A6F-0A1A-6C12B3E2C68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BC19FD2-A0E6-10FB-B47E-22752A102CEA}"/>
              </a:ext>
            </a:extLst>
          </p:cNvPr>
          <p:cNvSpPr>
            <a:spLocks noGrp="1"/>
          </p:cNvSpPr>
          <p:nvPr>
            <p:ph type="dt" sz="half" idx="10"/>
          </p:nvPr>
        </p:nvSpPr>
        <p:spPr/>
        <p:txBody>
          <a:bodyPr/>
          <a:lstStyle/>
          <a:p>
            <a:fld id="{7865A17C-E11C-413A-8214-A82A9AF13D78}" type="datetimeFigureOut">
              <a:rPr lang="es-AR" smtClean="0"/>
              <a:t>15/12/2024</a:t>
            </a:fld>
            <a:endParaRPr lang="es-AR" dirty="0"/>
          </a:p>
        </p:txBody>
      </p:sp>
      <p:sp>
        <p:nvSpPr>
          <p:cNvPr id="5" name="Marcador de pie de página 4">
            <a:extLst>
              <a:ext uri="{FF2B5EF4-FFF2-40B4-BE49-F238E27FC236}">
                <a16:creationId xmlns:a16="http://schemas.microsoft.com/office/drawing/2014/main" id="{A0F1CBDB-F2C2-F811-C27E-F1BDE3EC8617}"/>
              </a:ext>
            </a:extLst>
          </p:cNvPr>
          <p:cNvSpPr>
            <a:spLocks noGrp="1"/>
          </p:cNvSpPr>
          <p:nvPr>
            <p:ph type="ftr" sz="quarter" idx="11"/>
          </p:nvPr>
        </p:nvSpPr>
        <p:spPr/>
        <p:txBody>
          <a:bodyPr/>
          <a:lstStyle/>
          <a:p>
            <a:endParaRPr lang="es-AR" dirty="0"/>
          </a:p>
        </p:txBody>
      </p:sp>
      <p:sp>
        <p:nvSpPr>
          <p:cNvPr id="6" name="Marcador de número de diapositiva 5">
            <a:extLst>
              <a:ext uri="{FF2B5EF4-FFF2-40B4-BE49-F238E27FC236}">
                <a16:creationId xmlns:a16="http://schemas.microsoft.com/office/drawing/2014/main" id="{DBB5F49A-5B3B-E3D3-DD52-FBAAD2B53963}"/>
              </a:ext>
            </a:extLst>
          </p:cNvPr>
          <p:cNvSpPr>
            <a:spLocks noGrp="1"/>
          </p:cNvSpPr>
          <p:nvPr>
            <p:ph type="sldNum" sz="quarter" idx="12"/>
          </p:nvPr>
        </p:nvSpPr>
        <p:spPr/>
        <p:txBody>
          <a:bodyPr/>
          <a:lstStyle/>
          <a:p>
            <a:fld id="{49D2F361-4FB3-4250-A6EF-B98741D9BCFA}" type="slidenum">
              <a:rPr lang="es-AR" smtClean="0"/>
              <a:t>‹Nº›</a:t>
            </a:fld>
            <a:endParaRPr lang="es-AR" dirty="0"/>
          </a:p>
        </p:txBody>
      </p:sp>
    </p:spTree>
    <p:extLst>
      <p:ext uri="{BB962C8B-B14F-4D97-AF65-F5344CB8AC3E}">
        <p14:creationId xmlns:p14="http://schemas.microsoft.com/office/powerpoint/2010/main" val="307664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21D26-5D6D-97B7-CC77-BC0DE583F59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61B1AD69-470C-3D04-5A16-320200601D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0E5B145-B297-9E5B-473E-854888B0AAA8}"/>
              </a:ext>
            </a:extLst>
          </p:cNvPr>
          <p:cNvSpPr>
            <a:spLocks noGrp="1"/>
          </p:cNvSpPr>
          <p:nvPr>
            <p:ph type="dt" sz="half" idx="10"/>
          </p:nvPr>
        </p:nvSpPr>
        <p:spPr/>
        <p:txBody>
          <a:bodyPr/>
          <a:lstStyle/>
          <a:p>
            <a:fld id="{7865A17C-E11C-413A-8214-A82A9AF13D78}" type="datetimeFigureOut">
              <a:rPr lang="es-AR" smtClean="0"/>
              <a:t>15/12/2024</a:t>
            </a:fld>
            <a:endParaRPr lang="es-AR" dirty="0"/>
          </a:p>
        </p:txBody>
      </p:sp>
      <p:sp>
        <p:nvSpPr>
          <p:cNvPr id="5" name="Marcador de pie de página 4">
            <a:extLst>
              <a:ext uri="{FF2B5EF4-FFF2-40B4-BE49-F238E27FC236}">
                <a16:creationId xmlns:a16="http://schemas.microsoft.com/office/drawing/2014/main" id="{62931036-38C8-C540-1EF8-69DED0E0BD34}"/>
              </a:ext>
            </a:extLst>
          </p:cNvPr>
          <p:cNvSpPr>
            <a:spLocks noGrp="1"/>
          </p:cNvSpPr>
          <p:nvPr>
            <p:ph type="ftr" sz="quarter" idx="11"/>
          </p:nvPr>
        </p:nvSpPr>
        <p:spPr/>
        <p:txBody>
          <a:bodyPr/>
          <a:lstStyle/>
          <a:p>
            <a:endParaRPr lang="es-AR" dirty="0"/>
          </a:p>
        </p:txBody>
      </p:sp>
      <p:sp>
        <p:nvSpPr>
          <p:cNvPr id="6" name="Marcador de número de diapositiva 5">
            <a:extLst>
              <a:ext uri="{FF2B5EF4-FFF2-40B4-BE49-F238E27FC236}">
                <a16:creationId xmlns:a16="http://schemas.microsoft.com/office/drawing/2014/main" id="{C81D31C8-C042-AF4E-B3A5-D0A9F5AAB275}"/>
              </a:ext>
            </a:extLst>
          </p:cNvPr>
          <p:cNvSpPr>
            <a:spLocks noGrp="1"/>
          </p:cNvSpPr>
          <p:nvPr>
            <p:ph type="sldNum" sz="quarter" idx="12"/>
          </p:nvPr>
        </p:nvSpPr>
        <p:spPr/>
        <p:txBody>
          <a:bodyPr/>
          <a:lstStyle/>
          <a:p>
            <a:fld id="{49D2F361-4FB3-4250-A6EF-B98741D9BCFA}" type="slidenum">
              <a:rPr lang="es-AR" smtClean="0"/>
              <a:t>‹Nº›</a:t>
            </a:fld>
            <a:endParaRPr lang="es-AR" dirty="0"/>
          </a:p>
        </p:txBody>
      </p:sp>
    </p:spTree>
    <p:extLst>
      <p:ext uri="{BB962C8B-B14F-4D97-AF65-F5344CB8AC3E}">
        <p14:creationId xmlns:p14="http://schemas.microsoft.com/office/powerpoint/2010/main" val="282543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B6FE1-8C0E-E431-4CD1-22BC6A508E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6A24797-3A07-2FDE-04A9-2FEF6339D6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E87AB35-393B-71C2-4C9B-56DED409EE18}"/>
              </a:ext>
            </a:extLst>
          </p:cNvPr>
          <p:cNvSpPr>
            <a:spLocks noGrp="1"/>
          </p:cNvSpPr>
          <p:nvPr>
            <p:ph type="dt" sz="half" idx="10"/>
          </p:nvPr>
        </p:nvSpPr>
        <p:spPr/>
        <p:txBody>
          <a:bodyPr/>
          <a:lstStyle/>
          <a:p>
            <a:fld id="{7865A17C-E11C-413A-8214-A82A9AF13D78}" type="datetimeFigureOut">
              <a:rPr lang="es-AR" smtClean="0"/>
              <a:t>15/12/2024</a:t>
            </a:fld>
            <a:endParaRPr lang="es-AR" dirty="0"/>
          </a:p>
        </p:txBody>
      </p:sp>
      <p:sp>
        <p:nvSpPr>
          <p:cNvPr id="5" name="Marcador de pie de página 4">
            <a:extLst>
              <a:ext uri="{FF2B5EF4-FFF2-40B4-BE49-F238E27FC236}">
                <a16:creationId xmlns:a16="http://schemas.microsoft.com/office/drawing/2014/main" id="{DD286941-620D-9EF5-EC36-1C8A8B59B807}"/>
              </a:ext>
            </a:extLst>
          </p:cNvPr>
          <p:cNvSpPr>
            <a:spLocks noGrp="1"/>
          </p:cNvSpPr>
          <p:nvPr>
            <p:ph type="ftr" sz="quarter" idx="11"/>
          </p:nvPr>
        </p:nvSpPr>
        <p:spPr/>
        <p:txBody>
          <a:bodyPr/>
          <a:lstStyle/>
          <a:p>
            <a:endParaRPr lang="es-AR" dirty="0"/>
          </a:p>
        </p:txBody>
      </p:sp>
      <p:sp>
        <p:nvSpPr>
          <p:cNvPr id="6" name="Marcador de número de diapositiva 5">
            <a:extLst>
              <a:ext uri="{FF2B5EF4-FFF2-40B4-BE49-F238E27FC236}">
                <a16:creationId xmlns:a16="http://schemas.microsoft.com/office/drawing/2014/main" id="{9F79DD22-2F9E-AC9A-AFA2-C02428FEA244}"/>
              </a:ext>
            </a:extLst>
          </p:cNvPr>
          <p:cNvSpPr>
            <a:spLocks noGrp="1"/>
          </p:cNvSpPr>
          <p:nvPr>
            <p:ph type="sldNum" sz="quarter" idx="12"/>
          </p:nvPr>
        </p:nvSpPr>
        <p:spPr/>
        <p:txBody>
          <a:bodyPr/>
          <a:lstStyle/>
          <a:p>
            <a:fld id="{49D2F361-4FB3-4250-A6EF-B98741D9BCFA}" type="slidenum">
              <a:rPr lang="es-AR" smtClean="0"/>
              <a:t>‹Nº›</a:t>
            </a:fld>
            <a:endParaRPr lang="es-AR" dirty="0"/>
          </a:p>
        </p:txBody>
      </p:sp>
    </p:spTree>
    <p:extLst>
      <p:ext uri="{BB962C8B-B14F-4D97-AF65-F5344CB8AC3E}">
        <p14:creationId xmlns:p14="http://schemas.microsoft.com/office/powerpoint/2010/main" val="111626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5F16F-5684-3A6E-467A-E6344373BCC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19B226A-0073-B8CB-6140-7FF2A26B849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BC5E4825-3E5E-D5B1-A66B-DE8EDFC7C6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373561D1-30C6-7304-5E93-92E7143BE9EB}"/>
              </a:ext>
            </a:extLst>
          </p:cNvPr>
          <p:cNvSpPr>
            <a:spLocks noGrp="1"/>
          </p:cNvSpPr>
          <p:nvPr>
            <p:ph type="dt" sz="half" idx="10"/>
          </p:nvPr>
        </p:nvSpPr>
        <p:spPr/>
        <p:txBody>
          <a:bodyPr/>
          <a:lstStyle/>
          <a:p>
            <a:fld id="{7865A17C-E11C-413A-8214-A82A9AF13D78}" type="datetimeFigureOut">
              <a:rPr lang="es-AR" smtClean="0"/>
              <a:t>15/12/2024</a:t>
            </a:fld>
            <a:endParaRPr lang="es-AR" dirty="0"/>
          </a:p>
        </p:txBody>
      </p:sp>
      <p:sp>
        <p:nvSpPr>
          <p:cNvPr id="6" name="Marcador de pie de página 5">
            <a:extLst>
              <a:ext uri="{FF2B5EF4-FFF2-40B4-BE49-F238E27FC236}">
                <a16:creationId xmlns:a16="http://schemas.microsoft.com/office/drawing/2014/main" id="{0DC75CB1-E2CB-970A-18ED-D1BE74F66773}"/>
              </a:ext>
            </a:extLst>
          </p:cNvPr>
          <p:cNvSpPr>
            <a:spLocks noGrp="1"/>
          </p:cNvSpPr>
          <p:nvPr>
            <p:ph type="ftr" sz="quarter" idx="11"/>
          </p:nvPr>
        </p:nvSpPr>
        <p:spPr/>
        <p:txBody>
          <a:bodyPr/>
          <a:lstStyle/>
          <a:p>
            <a:endParaRPr lang="es-AR" dirty="0"/>
          </a:p>
        </p:txBody>
      </p:sp>
      <p:sp>
        <p:nvSpPr>
          <p:cNvPr id="7" name="Marcador de número de diapositiva 6">
            <a:extLst>
              <a:ext uri="{FF2B5EF4-FFF2-40B4-BE49-F238E27FC236}">
                <a16:creationId xmlns:a16="http://schemas.microsoft.com/office/drawing/2014/main" id="{C4D2ADDA-C3A2-6EE9-4F16-B403669E88A2}"/>
              </a:ext>
            </a:extLst>
          </p:cNvPr>
          <p:cNvSpPr>
            <a:spLocks noGrp="1"/>
          </p:cNvSpPr>
          <p:nvPr>
            <p:ph type="sldNum" sz="quarter" idx="12"/>
          </p:nvPr>
        </p:nvSpPr>
        <p:spPr/>
        <p:txBody>
          <a:bodyPr/>
          <a:lstStyle/>
          <a:p>
            <a:fld id="{49D2F361-4FB3-4250-A6EF-B98741D9BCFA}" type="slidenum">
              <a:rPr lang="es-AR" smtClean="0"/>
              <a:t>‹Nº›</a:t>
            </a:fld>
            <a:endParaRPr lang="es-AR" dirty="0"/>
          </a:p>
        </p:txBody>
      </p:sp>
    </p:spTree>
    <p:extLst>
      <p:ext uri="{BB962C8B-B14F-4D97-AF65-F5344CB8AC3E}">
        <p14:creationId xmlns:p14="http://schemas.microsoft.com/office/powerpoint/2010/main" val="409680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65FB7-CE6E-DE38-1F68-0394D9086FF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D0C0398D-A2EE-484D-942F-2D800DCAB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5C1CB24-F203-911F-3F02-004C54C0007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36D7D690-25FA-60A1-6155-B27FAB8E5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4123CB4-3437-089B-F8E0-9AFB2C57B38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924614C9-8A56-0A97-FA1A-EF91C35D6C51}"/>
              </a:ext>
            </a:extLst>
          </p:cNvPr>
          <p:cNvSpPr>
            <a:spLocks noGrp="1"/>
          </p:cNvSpPr>
          <p:nvPr>
            <p:ph type="dt" sz="half" idx="10"/>
          </p:nvPr>
        </p:nvSpPr>
        <p:spPr/>
        <p:txBody>
          <a:bodyPr/>
          <a:lstStyle/>
          <a:p>
            <a:fld id="{7865A17C-E11C-413A-8214-A82A9AF13D78}" type="datetimeFigureOut">
              <a:rPr lang="es-AR" smtClean="0"/>
              <a:t>15/12/2024</a:t>
            </a:fld>
            <a:endParaRPr lang="es-AR" dirty="0"/>
          </a:p>
        </p:txBody>
      </p:sp>
      <p:sp>
        <p:nvSpPr>
          <p:cNvPr id="8" name="Marcador de pie de página 7">
            <a:extLst>
              <a:ext uri="{FF2B5EF4-FFF2-40B4-BE49-F238E27FC236}">
                <a16:creationId xmlns:a16="http://schemas.microsoft.com/office/drawing/2014/main" id="{14E5C50F-1531-7064-2288-62908186A051}"/>
              </a:ext>
            </a:extLst>
          </p:cNvPr>
          <p:cNvSpPr>
            <a:spLocks noGrp="1"/>
          </p:cNvSpPr>
          <p:nvPr>
            <p:ph type="ftr" sz="quarter" idx="11"/>
          </p:nvPr>
        </p:nvSpPr>
        <p:spPr/>
        <p:txBody>
          <a:bodyPr/>
          <a:lstStyle/>
          <a:p>
            <a:endParaRPr lang="es-AR" dirty="0"/>
          </a:p>
        </p:txBody>
      </p:sp>
      <p:sp>
        <p:nvSpPr>
          <p:cNvPr id="9" name="Marcador de número de diapositiva 8">
            <a:extLst>
              <a:ext uri="{FF2B5EF4-FFF2-40B4-BE49-F238E27FC236}">
                <a16:creationId xmlns:a16="http://schemas.microsoft.com/office/drawing/2014/main" id="{342DFC94-7B39-34CE-BB4E-31488B850EE9}"/>
              </a:ext>
            </a:extLst>
          </p:cNvPr>
          <p:cNvSpPr>
            <a:spLocks noGrp="1"/>
          </p:cNvSpPr>
          <p:nvPr>
            <p:ph type="sldNum" sz="quarter" idx="12"/>
          </p:nvPr>
        </p:nvSpPr>
        <p:spPr/>
        <p:txBody>
          <a:bodyPr/>
          <a:lstStyle/>
          <a:p>
            <a:fld id="{49D2F361-4FB3-4250-A6EF-B98741D9BCFA}" type="slidenum">
              <a:rPr lang="es-AR" smtClean="0"/>
              <a:t>‹Nº›</a:t>
            </a:fld>
            <a:endParaRPr lang="es-AR" dirty="0"/>
          </a:p>
        </p:txBody>
      </p:sp>
    </p:spTree>
    <p:extLst>
      <p:ext uri="{BB962C8B-B14F-4D97-AF65-F5344CB8AC3E}">
        <p14:creationId xmlns:p14="http://schemas.microsoft.com/office/powerpoint/2010/main" val="165588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4DA6E-1E54-6DBE-2176-83770DE388C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FE7E6847-DF17-2933-301A-6B9F76291824}"/>
              </a:ext>
            </a:extLst>
          </p:cNvPr>
          <p:cNvSpPr>
            <a:spLocks noGrp="1"/>
          </p:cNvSpPr>
          <p:nvPr>
            <p:ph type="dt" sz="half" idx="10"/>
          </p:nvPr>
        </p:nvSpPr>
        <p:spPr/>
        <p:txBody>
          <a:bodyPr/>
          <a:lstStyle/>
          <a:p>
            <a:fld id="{7865A17C-E11C-413A-8214-A82A9AF13D78}" type="datetimeFigureOut">
              <a:rPr lang="es-AR" smtClean="0"/>
              <a:t>15/12/2024</a:t>
            </a:fld>
            <a:endParaRPr lang="es-AR" dirty="0"/>
          </a:p>
        </p:txBody>
      </p:sp>
      <p:sp>
        <p:nvSpPr>
          <p:cNvPr id="4" name="Marcador de pie de página 3">
            <a:extLst>
              <a:ext uri="{FF2B5EF4-FFF2-40B4-BE49-F238E27FC236}">
                <a16:creationId xmlns:a16="http://schemas.microsoft.com/office/drawing/2014/main" id="{2F742AA1-8DF2-6CA5-2023-032656AA3DC9}"/>
              </a:ext>
            </a:extLst>
          </p:cNvPr>
          <p:cNvSpPr>
            <a:spLocks noGrp="1"/>
          </p:cNvSpPr>
          <p:nvPr>
            <p:ph type="ftr" sz="quarter" idx="11"/>
          </p:nvPr>
        </p:nvSpPr>
        <p:spPr/>
        <p:txBody>
          <a:bodyPr/>
          <a:lstStyle/>
          <a:p>
            <a:endParaRPr lang="es-AR" dirty="0"/>
          </a:p>
        </p:txBody>
      </p:sp>
      <p:sp>
        <p:nvSpPr>
          <p:cNvPr id="5" name="Marcador de número de diapositiva 4">
            <a:extLst>
              <a:ext uri="{FF2B5EF4-FFF2-40B4-BE49-F238E27FC236}">
                <a16:creationId xmlns:a16="http://schemas.microsoft.com/office/drawing/2014/main" id="{2CBABE73-DF1E-8EB1-24CB-1F428BE0F20F}"/>
              </a:ext>
            </a:extLst>
          </p:cNvPr>
          <p:cNvSpPr>
            <a:spLocks noGrp="1"/>
          </p:cNvSpPr>
          <p:nvPr>
            <p:ph type="sldNum" sz="quarter" idx="12"/>
          </p:nvPr>
        </p:nvSpPr>
        <p:spPr/>
        <p:txBody>
          <a:bodyPr/>
          <a:lstStyle/>
          <a:p>
            <a:fld id="{49D2F361-4FB3-4250-A6EF-B98741D9BCFA}" type="slidenum">
              <a:rPr lang="es-AR" smtClean="0"/>
              <a:t>‹Nº›</a:t>
            </a:fld>
            <a:endParaRPr lang="es-AR" dirty="0"/>
          </a:p>
        </p:txBody>
      </p:sp>
    </p:spTree>
    <p:extLst>
      <p:ext uri="{BB962C8B-B14F-4D97-AF65-F5344CB8AC3E}">
        <p14:creationId xmlns:p14="http://schemas.microsoft.com/office/powerpoint/2010/main" val="278174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7E19AB8-084A-B406-91E2-7C1DFB1958E6}"/>
              </a:ext>
            </a:extLst>
          </p:cNvPr>
          <p:cNvSpPr>
            <a:spLocks noGrp="1"/>
          </p:cNvSpPr>
          <p:nvPr>
            <p:ph type="dt" sz="half" idx="10"/>
          </p:nvPr>
        </p:nvSpPr>
        <p:spPr/>
        <p:txBody>
          <a:bodyPr/>
          <a:lstStyle/>
          <a:p>
            <a:fld id="{7865A17C-E11C-413A-8214-A82A9AF13D78}" type="datetimeFigureOut">
              <a:rPr lang="es-AR" smtClean="0"/>
              <a:t>15/12/2024</a:t>
            </a:fld>
            <a:endParaRPr lang="es-AR" dirty="0"/>
          </a:p>
        </p:txBody>
      </p:sp>
      <p:sp>
        <p:nvSpPr>
          <p:cNvPr id="3" name="Marcador de pie de página 2">
            <a:extLst>
              <a:ext uri="{FF2B5EF4-FFF2-40B4-BE49-F238E27FC236}">
                <a16:creationId xmlns:a16="http://schemas.microsoft.com/office/drawing/2014/main" id="{0EAC12E6-7243-A08F-898F-7EFF7145E45C}"/>
              </a:ext>
            </a:extLst>
          </p:cNvPr>
          <p:cNvSpPr>
            <a:spLocks noGrp="1"/>
          </p:cNvSpPr>
          <p:nvPr>
            <p:ph type="ftr" sz="quarter" idx="11"/>
          </p:nvPr>
        </p:nvSpPr>
        <p:spPr/>
        <p:txBody>
          <a:bodyPr/>
          <a:lstStyle/>
          <a:p>
            <a:endParaRPr lang="es-AR" dirty="0"/>
          </a:p>
        </p:txBody>
      </p:sp>
      <p:sp>
        <p:nvSpPr>
          <p:cNvPr id="4" name="Marcador de número de diapositiva 3">
            <a:extLst>
              <a:ext uri="{FF2B5EF4-FFF2-40B4-BE49-F238E27FC236}">
                <a16:creationId xmlns:a16="http://schemas.microsoft.com/office/drawing/2014/main" id="{14BDD5E5-3671-FD19-AD70-5BC8DC2949DE}"/>
              </a:ext>
            </a:extLst>
          </p:cNvPr>
          <p:cNvSpPr>
            <a:spLocks noGrp="1"/>
          </p:cNvSpPr>
          <p:nvPr>
            <p:ph type="sldNum" sz="quarter" idx="12"/>
          </p:nvPr>
        </p:nvSpPr>
        <p:spPr/>
        <p:txBody>
          <a:bodyPr/>
          <a:lstStyle/>
          <a:p>
            <a:fld id="{49D2F361-4FB3-4250-A6EF-B98741D9BCFA}" type="slidenum">
              <a:rPr lang="es-AR" smtClean="0"/>
              <a:t>‹Nº›</a:t>
            </a:fld>
            <a:endParaRPr lang="es-AR" dirty="0"/>
          </a:p>
        </p:txBody>
      </p:sp>
    </p:spTree>
    <p:extLst>
      <p:ext uri="{BB962C8B-B14F-4D97-AF65-F5344CB8AC3E}">
        <p14:creationId xmlns:p14="http://schemas.microsoft.com/office/powerpoint/2010/main" val="392443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3C362D-3F2A-0339-D735-66DC7EB444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731B45A2-FE42-0E03-DBD3-C3A212176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368CB01D-F089-86AB-DDE1-DB39E9CF5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F197E5-C6F6-8470-D5D8-EAD3BAB1C4D7}"/>
              </a:ext>
            </a:extLst>
          </p:cNvPr>
          <p:cNvSpPr>
            <a:spLocks noGrp="1"/>
          </p:cNvSpPr>
          <p:nvPr>
            <p:ph type="dt" sz="half" idx="10"/>
          </p:nvPr>
        </p:nvSpPr>
        <p:spPr/>
        <p:txBody>
          <a:bodyPr/>
          <a:lstStyle/>
          <a:p>
            <a:fld id="{7865A17C-E11C-413A-8214-A82A9AF13D78}" type="datetimeFigureOut">
              <a:rPr lang="es-AR" smtClean="0"/>
              <a:t>15/12/2024</a:t>
            </a:fld>
            <a:endParaRPr lang="es-AR" dirty="0"/>
          </a:p>
        </p:txBody>
      </p:sp>
      <p:sp>
        <p:nvSpPr>
          <p:cNvPr id="6" name="Marcador de pie de página 5">
            <a:extLst>
              <a:ext uri="{FF2B5EF4-FFF2-40B4-BE49-F238E27FC236}">
                <a16:creationId xmlns:a16="http://schemas.microsoft.com/office/drawing/2014/main" id="{E97C90E8-2D5D-6668-B1F0-BAE379314FF0}"/>
              </a:ext>
            </a:extLst>
          </p:cNvPr>
          <p:cNvSpPr>
            <a:spLocks noGrp="1"/>
          </p:cNvSpPr>
          <p:nvPr>
            <p:ph type="ftr" sz="quarter" idx="11"/>
          </p:nvPr>
        </p:nvSpPr>
        <p:spPr/>
        <p:txBody>
          <a:bodyPr/>
          <a:lstStyle/>
          <a:p>
            <a:endParaRPr lang="es-AR" dirty="0"/>
          </a:p>
        </p:txBody>
      </p:sp>
      <p:sp>
        <p:nvSpPr>
          <p:cNvPr id="7" name="Marcador de número de diapositiva 6">
            <a:extLst>
              <a:ext uri="{FF2B5EF4-FFF2-40B4-BE49-F238E27FC236}">
                <a16:creationId xmlns:a16="http://schemas.microsoft.com/office/drawing/2014/main" id="{CCDF6586-4C7E-F467-E7C2-6F9CF7C5421F}"/>
              </a:ext>
            </a:extLst>
          </p:cNvPr>
          <p:cNvSpPr>
            <a:spLocks noGrp="1"/>
          </p:cNvSpPr>
          <p:nvPr>
            <p:ph type="sldNum" sz="quarter" idx="12"/>
          </p:nvPr>
        </p:nvSpPr>
        <p:spPr/>
        <p:txBody>
          <a:bodyPr/>
          <a:lstStyle/>
          <a:p>
            <a:fld id="{49D2F361-4FB3-4250-A6EF-B98741D9BCFA}" type="slidenum">
              <a:rPr lang="es-AR" smtClean="0"/>
              <a:t>‹Nº›</a:t>
            </a:fld>
            <a:endParaRPr lang="es-AR" dirty="0"/>
          </a:p>
        </p:txBody>
      </p:sp>
    </p:spTree>
    <p:extLst>
      <p:ext uri="{BB962C8B-B14F-4D97-AF65-F5344CB8AC3E}">
        <p14:creationId xmlns:p14="http://schemas.microsoft.com/office/powerpoint/2010/main" val="365939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31A1DD-5797-C997-9228-8026DD75D5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39D8E2BB-EEF6-5097-246F-C11364A7E3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Marcador de texto 3">
            <a:extLst>
              <a:ext uri="{FF2B5EF4-FFF2-40B4-BE49-F238E27FC236}">
                <a16:creationId xmlns:a16="http://schemas.microsoft.com/office/drawing/2014/main" id="{A67E69ED-1AC0-90CF-C453-434C3B0EC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C2C4A0-29AB-E166-28A5-0C89B0B009F6}"/>
              </a:ext>
            </a:extLst>
          </p:cNvPr>
          <p:cNvSpPr>
            <a:spLocks noGrp="1"/>
          </p:cNvSpPr>
          <p:nvPr>
            <p:ph type="dt" sz="half" idx="10"/>
          </p:nvPr>
        </p:nvSpPr>
        <p:spPr/>
        <p:txBody>
          <a:bodyPr/>
          <a:lstStyle/>
          <a:p>
            <a:fld id="{7865A17C-E11C-413A-8214-A82A9AF13D78}" type="datetimeFigureOut">
              <a:rPr lang="es-AR" smtClean="0"/>
              <a:t>15/12/2024</a:t>
            </a:fld>
            <a:endParaRPr lang="es-AR" dirty="0"/>
          </a:p>
        </p:txBody>
      </p:sp>
      <p:sp>
        <p:nvSpPr>
          <p:cNvPr id="6" name="Marcador de pie de página 5">
            <a:extLst>
              <a:ext uri="{FF2B5EF4-FFF2-40B4-BE49-F238E27FC236}">
                <a16:creationId xmlns:a16="http://schemas.microsoft.com/office/drawing/2014/main" id="{4B52CEC7-9E68-A075-3BBB-87897EB818A3}"/>
              </a:ext>
            </a:extLst>
          </p:cNvPr>
          <p:cNvSpPr>
            <a:spLocks noGrp="1"/>
          </p:cNvSpPr>
          <p:nvPr>
            <p:ph type="ftr" sz="quarter" idx="11"/>
          </p:nvPr>
        </p:nvSpPr>
        <p:spPr/>
        <p:txBody>
          <a:bodyPr/>
          <a:lstStyle/>
          <a:p>
            <a:endParaRPr lang="es-AR" dirty="0"/>
          </a:p>
        </p:txBody>
      </p:sp>
      <p:sp>
        <p:nvSpPr>
          <p:cNvPr id="7" name="Marcador de número de diapositiva 6">
            <a:extLst>
              <a:ext uri="{FF2B5EF4-FFF2-40B4-BE49-F238E27FC236}">
                <a16:creationId xmlns:a16="http://schemas.microsoft.com/office/drawing/2014/main" id="{8EE18368-5AFC-CAFB-6E65-AB9CEEC4DD4A}"/>
              </a:ext>
            </a:extLst>
          </p:cNvPr>
          <p:cNvSpPr>
            <a:spLocks noGrp="1"/>
          </p:cNvSpPr>
          <p:nvPr>
            <p:ph type="sldNum" sz="quarter" idx="12"/>
          </p:nvPr>
        </p:nvSpPr>
        <p:spPr/>
        <p:txBody>
          <a:bodyPr/>
          <a:lstStyle/>
          <a:p>
            <a:fld id="{49D2F361-4FB3-4250-A6EF-B98741D9BCFA}" type="slidenum">
              <a:rPr lang="es-AR" smtClean="0"/>
              <a:t>‹Nº›</a:t>
            </a:fld>
            <a:endParaRPr lang="es-AR" dirty="0"/>
          </a:p>
        </p:txBody>
      </p:sp>
    </p:spTree>
    <p:extLst>
      <p:ext uri="{BB962C8B-B14F-4D97-AF65-F5344CB8AC3E}">
        <p14:creationId xmlns:p14="http://schemas.microsoft.com/office/powerpoint/2010/main" val="232630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F305E43-13F6-BEE2-E855-1FC9B12BD4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AA7BF48-06CB-01F1-107A-034B0ACD9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87A3FF5-6DA2-459C-A956-05006E235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5A17C-E11C-413A-8214-A82A9AF13D78}" type="datetimeFigureOut">
              <a:rPr lang="es-AR" smtClean="0"/>
              <a:t>15/12/2024</a:t>
            </a:fld>
            <a:endParaRPr lang="es-AR" dirty="0"/>
          </a:p>
        </p:txBody>
      </p:sp>
      <p:sp>
        <p:nvSpPr>
          <p:cNvPr id="5" name="Marcador de pie de página 4">
            <a:extLst>
              <a:ext uri="{FF2B5EF4-FFF2-40B4-BE49-F238E27FC236}">
                <a16:creationId xmlns:a16="http://schemas.microsoft.com/office/drawing/2014/main" id="{02A88922-7D56-E24D-03E1-72CFD6E9FD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Marcador de número de diapositiva 5">
            <a:extLst>
              <a:ext uri="{FF2B5EF4-FFF2-40B4-BE49-F238E27FC236}">
                <a16:creationId xmlns:a16="http://schemas.microsoft.com/office/drawing/2014/main" id="{D38EBF9D-F8B2-0519-E363-08158CF69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2F361-4FB3-4250-A6EF-B98741D9BCFA}" type="slidenum">
              <a:rPr lang="es-AR" smtClean="0"/>
              <a:t>‹Nº›</a:t>
            </a:fld>
            <a:endParaRPr lang="es-AR" dirty="0"/>
          </a:p>
        </p:txBody>
      </p:sp>
    </p:spTree>
    <p:extLst>
      <p:ext uri="{BB962C8B-B14F-4D97-AF65-F5344CB8AC3E}">
        <p14:creationId xmlns:p14="http://schemas.microsoft.com/office/powerpoint/2010/main" val="301802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40385-FED7-87AE-50C7-0BC12450405A}"/>
              </a:ext>
            </a:extLst>
          </p:cNvPr>
          <p:cNvSpPr>
            <a:spLocks noGrp="1"/>
          </p:cNvSpPr>
          <p:nvPr>
            <p:ph type="ctrTitle"/>
          </p:nvPr>
        </p:nvSpPr>
        <p:spPr/>
        <p:txBody>
          <a:bodyPr>
            <a:normAutofit/>
          </a:bodyPr>
          <a:lstStyle/>
          <a:p>
            <a:r>
              <a:rPr lang="es-AR" sz="3300" dirty="0"/>
              <a:t>Convenio SUBSECRETARIA DE TRABAJO ARCA </a:t>
            </a:r>
            <a:br>
              <a:rPr lang="es-AR" sz="3300" dirty="0"/>
            </a:br>
            <a:r>
              <a:rPr lang="es-AR" sz="3300" dirty="0"/>
              <a:t>Rubricación Libros de Sueldos en Mendoza.</a:t>
            </a:r>
            <a:br>
              <a:rPr lang="es-AR" dirty="0"/>
            </a:br>
            <a:endParaRPr lang="es-AR" dirty="0"/>
          </a:p>
        </p:txBody>
      </p:sp>
      <p:sp>
        <p:nvSpPr>
          <p:cNvPr id="3" name="Subtítulo 2">
            <a:extLst>
              <a:ext uri="{FF2B5EF4-FFF2-40B4-BE49-F238E27FC236}">
                <a16:creationId xmlns:a16="http://schemas.microsoft.com/office/drawing/2014/main" id="{611704BF-EC4A-1977-1611-C9807F6EECA2}"/>
              </a:ext>
            </a:extLst>
          </p:cNvPr>
          <p:cNvSpPr>
            <a:spLocks noGrp="1"/>
          </p:cNvSpPr>
          <p:nvPr>
            <p:ph type="subTitle" idx="1"/>
          </p:nvPr>
        </p:nvSpPr>
        <p:spPr/>
        <p:txBody>
          <a:bodyPr/>
          <a:lstStyle/>
          <a:p>
            <a:r>
              <a:rPr lang="es-AR" dirty="0"/>
              <a:t>Aplicación a Colegios Privados incorporados a la enseñanza oficial en la Provincia de Mendoza, para los Colegios con aporte estatal.</a:t>
            </a:r>
          </a:p>
          <a:p>
            <a:r>
              <a:rPr lang="es-AR" dirty="0"/>
              <a:t>Un método simplificado, para quienes no posean un sistema integral de sueldos.</a:t>
            </a:r>
          </a:p>
          <a:p>
            <a:endParaRPr lang="es-AR" dirty="0"/>
          </a:p>
          <a:p>
            <a:endParaRPr lang="es-AR" dirty="0"/>
          </a:p>
        </p:txBody>
      </p:sp>
      <p:sp>
        <p:nvSpPr>
          <p:cNvPr id="4" name="Rectángulo: esquinas redondeadas 3">
            <a:extLst>
              <a:ext uri="{FF2B5EF4-FFF2-40B4-BE49-F238E27FC236}">
                <a16:creationId xmlns:a16="http://schemas.microsoft.com/office/drawing/2014/main" id="{54AF7C01-3DDF-E042-E6A7-F81836E065BC}"/>
              </a:ext>
            </a:extLst>
          </p:cNvPr>
          <p:cNvSpPr/>
          <p:nvPr/>
        </p:nvSpPr>
        <p:spPr>
          <a:xfrm>
            <a:off x="7109460" y="5314950"/>
            <a:ext cx="4857750" cy="1543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Contador Pedro Enrique Pais.</a:t>
            </a:r>
          </a:p>
        </p:txBody>
      </p:sp>
    </p:spTree>
    <p:extLst>
      <p:ext uri="{BB962C8B-B14F-4D97-AF65-F5344CB8AC3E}">
        <p14:creationId xmlns:p14="http://schemas.microsoft.com/office/powerpoint/2010/main" val="3676787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A13A0-762F-5507-7BF7-844F5B9FAB36}"/>
              </a:ext>
            </a:extLst>
          </p:cNvPr>
          <p:cNvSpPr>
            <a:spLocks noGrp="1"/>
          </p:cNvSpPr>
          <p:nvPr>
            <p:ph type="title"/>
          </p:nvPr>
        </p:nvSpPr>
        <p:spPr/>
        <p:txBody>
          <a:bodyPr/>
          <a:lstStyle/>
          <a:p>
            <a:r>
              <a:rPr lang="es-AR" dirty="0"/>
              <a:t>Determinación de monto.</a:t>
            </a:r>
          </a:p>
        </p:txBody>
      </p:sp>
      <p:sp>
        <p:nvSpPr>
          <p:cNvPr id="3" name="Marcador de contenido 2">
            <a:extLst>
              <a:ext uri="{FF2B5EF4-FFF2-40B4-BE49-F238E27FC236}">
                <a16:creationId xmlns:a16="http://schemas.microsoft.com/office/drawing/2014/main" id="{8A08C1F4-9C04-244F-9988-33B7B6CB9BCA}"/>
              </a:ext>
            </a:extLst>
          </p:cNvPr>
          <p:cNvSpPr>
            <a:spLocks noGrp="1"/>
          </p:cNvSpPr>
          <p:nvPr>
            <p:ph idx="1"/>
          </p:nvPr>
        </p:nvSpPr>
        <p:spPr/>
        <p:txBody>
          <a:bodyPr>
            <a:normAutofit lnSpcReduction="10000"/>
          </a:bodyPr>
          <a:lstStyle/>
          <a:p>
            <a:pPr algn="just"/>
            <a:r>
              <a:rPr lang="es-AR" dirty="0"/>
              <a:t>En el caso de entidades con pocos empleados, se sugiere consignar un importe superior, al de los empleados.</a:t>
            </a:r>
          </a:p>
          <a:p>
            <a:pPr algn="just"/>
            <a:r>
              <a:rPr lang="es-AR" dirty="0"/>
              <a:t>Conforme se nos ha informado, el sistema generará un crédito a favor de la entidad, que podrá ser aplicado para próximos eventos.</a:t>
            </a:r>
          </a:p>
          <a:p>
            <a:pPr algn="just"/>
            <a:r>
              <a:rPr lang="es-AR" dirty="0"/>
              <a:t>En el caso que hemos presentado pagando 1000$, se pueden liquidar 100 empleados. –Incluye empleados con Reserva de Empleo y Licencias sin goce.</a:t>
            </a:r>
          </a:p>
          <a:p>
            <a:pPr algn="just"/>
            <a:r>
              <a:rPr lang="es-AR" dirty="0"/>
              <a:t>Si la entidad declarara 50 empleados, quedará un crédito a favor de la próxima liquidación de 500$</a:t>
            </a:r>
          </a:p>
          <a:p>
            <a:r>
              <a:rPr lang="es-AR" dirty="0"/>
              <a:t>La cápita de $ 10 por empleado es la vigente a diciembre de 2024.-</a:t>
            </a:r>
          </a:p>
        </p:txBody>
      </p:sp>
    </p:spTree>
    <p:extLst>
      <p:ext uri="{BB962C8B-B14F-4D97-AF65-F5344CB8AC3E}">
        <p14:creationId xmlns:p14="http://schemas.microsoft.com/office/powerpoint/2010/main" val="7201854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0D73-0F8C-EA40-148B-A40D1808BE47}"/>
              </a:ext>
            </a:extLst>
          </p:cNvPr>
          <p:cNvSpPr>
            <a:spLocks noGrp="1"/>
          </p:cNvSpPr>
          <p:nvPr>
            <p:ph type="title"/>
          </p:nvPr>
        </p:nvSpPr>
        <p:spPr/>
        <p:txBody>
          <a:bodyPr>
            <a:normAutofit fontScale="90000"/>
          </a:bodyPr>
          <a:lstStyle/>
          <a:p>
            <a:r>
              <a:rPr lang="es-AR" dirty="0">
                <a:solidFill>
                  <a:srgbClr val="FF0000"/>
                </a:solidFill>
              </a:rPr>
              <a:t>¿Estoy trabajando con un programa de sueldos, y cuando quiero validar me surgen muchos errores?</a:t>
            </a:r>
          </a:p>
        </p:txBody>
      </p:sp>
      <p:sp>
        <p:nvSpPr>
          <p:cNvPr id="3" name="Marcador de contenido 2">
            <a:extLst>
              <a:ext uri="{FF2B5EF4-FFF2-40B4-BE49-F238E27FC236}">
                <a16:creationId xmlns:a16="http://schemas.microsoft.com/office/drawing/2014/main" id="{C876C9CD-6203-345B-5AA3-7B8102990F77}"/>
              </a:ext>
            </a:extLst>
          </p:cNvPr>
          <p:cNvSpPr>
            <a:spLocks noGrp="1"/>
          </p:cNvSpPr>
          <p:nvPr>
            <p:ph idx="1"/>
          </p:nvPr>
        </p:nvSpPr>
        <p:spPr/>
        <p:txBody>
          <a:bodyPr/>
          <a:lstStyle/>
          <a:p>
            <a:pPr algn="just"/>
            <a:r>
              <a:rPr lang="es-AR" dirty="0"/>
              <a:t>Es muy importante, solicitar a los programadores que revisen las parametrizaciones de los conceptos.</a:t>
            </a:r>
          </a:p>
          <a:p>
            <a:pPr algn="just"/>
            <a:r>
              <a:rPr lang="es-AR" dirty="0"/>
              <a:t>Corregidas las parametrizaciones, el programa permitirá una correcta confección del F. 931.</a:t>
            </a:r>
          </a:p>
          <a:p>
            <a:pPr algn="just"/>
            <a:r>
              <a:rPr lang="es-AR" dirty="0"/>
              <a:t>Es fundamental por tanto este control previo, que debe realizarse durante este periodo de prueba, y el permanente diálogo en esta primer etapa con los programadores o licenciatarios de los programas de sueldo.</a:t>
            </a:r>
          </a:p>
        </p:txBody>
      </p:sp>
    </p:spTree>
    <p:extLst>
      <p:ext uri="{BB962C8B-B14F-4D97-AF65-F5344CB8AC3E}">
        <p14:creationId xmlns:p14="http://schemas.microsoft.com/office/powerpoint/2010/main" val="29830129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7625E-AD03-713A-9403-9F2BB0C587B4}"/>
              </a:ext>
            </a:extLst>
          </p:cNvPr>
          <p:cNvSpPr>
            <a:spLocks noGrp="1"/>
          </p:cNvSpPr>
          <p:nvPr>
            <p:ph type="title"/>
          </p:nvPr>
        </p:nvSpPr>
        <p:spPr/>
        <p:txBody>
          <a:bodyPr>
            <a:normAutofit fontScale="90000"/>
          </a:bodyPr>
          <a:lstStyle/>
          <a:p>
            <a:pPr algn="just"/>
            <a:r>
              <a:rPr lang="es-AR" dirty="0">
                <a:solidFill>
                  <a:srgbClr val="FF0000"/>
                </a:solidFill>
              </a:rPr>
              <a:t>¿Cómo sé que ha terminado el periodo de prueba, y ya no puedo realizar más el 931 mediante Declaración en Línea?</a:t>
            </a:r>
          </a:p>
        </p:txBody>
      </p:sp>
      <p:sp>
        <p:nvSpPr>
          <p:cNvPr id="3" name="Marcador de contenido 2">
            <a:extLst>
              <a:ext uri="{FF2B5EF4-FFF2-40B4-BE49-F238E27FC236}">
                <a16:creationId xmlns:a16="http://schemas.microsoft.com/office/drawing/2014/main" id="{D301950F-6F21-B6EA-463C-A5CF81EC76D1}"/>
              </a:ext>
            </a:extLst>
          </p:cNvPr>
          <p:cNvSpPr>
            <a:spLocks noGrp="1"/>
          </p:cNvSpPr>
          <p:nvPr>
            <p:ph idx="1"/>
          </p:nvPr>
        </p:nvSpPr>
        <p:spPr/>
        <p:txBody>
          <a:bodyPr/>
          <a:lstStyle/>
          <a:p>
            <a:endParaRPr lang="es-AR" dirty="0"/>
          </a:p>
        </p:txBody>
      </p:sp>
      <p:pic>
        <p:nvPicPr>
          <p:cNvPr id="4" name="Marcador de contenido 4">
            <a:extLst>
              <a:ext uri="{FF2B5EF4-FFF2-40B4-BE49-F238E27FC236}">
                <a16:creationId xmlns:a16="http://schemas.microsoft.com/office/drawing/2014/main" id="{A6427396-590C-7FF3-79F1-979BB6ADA260}"/>
              </a:ext>
            </a:extLst>
          </p:cNvPr>
          <p:cNvPicPr>
            <a:picLocks noChangeAspect="1"/>
          </p:cNvPicPr>
          <p:nvPr/>
        </p:nvPicPr>
        <p:blipFill>
          <a:blip r:embed="rId2"/>
          <a:stretch>
            <a:fillRect/>
          </a:stretch>
        </p:blipFill>
        <p:spPr>
          <a:xfrm>
            <a:off x="669852" y="1903228"/>
            <a:ext cx="10302948" cy="2460017"/>
          </a:xfrm>
          <a:prstGeom prst="rect">
            <a:avLst/>
          </a:prstGeom>
        </p:spPr>
      </p:pic>
      <p:sp>
        <p:nvSpPr>
          <p:cNvPr id="6" name="Rectángulo: esquinas redondeadas 5">
            <a:extLst>
              <a:ext uri="{FF2B5EF4-FFF2-40B4-BE49-F238E27FC236}">
                <a16:creationId xmlns:a16="http://schemas.microsoft.com/office/drawing/2014/main" id="{C223FF59-F677-9084-7BEB-92DF124F356E}"/>
              </a:ext>
            </a:extLst>
          </p:cNvPr>
          <p:cNvSpPr/>
          <p:nvPr/>
        </p:nvSpPr>
        <p:spPr>
          <a:xfrm>
            <a:off x="669852" y="5071730"/>
            <a:ext cx="11111022" cy="170121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solidFill>
                  <a:schemeClr val="bg1"/>
                </a:solidFill>
              </a:rPr>
              <a:t>Cuando se ingresa en el Servicio Libro de Sueldo Digital, hay que observar en el margen superior, y verificar que diga “Usted se encuentra en periodo de prueba”, ello significa que aun la ARCA no ha incluido al establecimiento dentro de los obligados. En caso que esto desaparezca, significa que sólo se puede generar el 931 a través de este medio. </a:t>
            </a:r>
          </a:p>
        </p:txBody>
      </p:sp>
      <p:sp>
        <p:nvSpPr>
          <p:cNvPr id="7" name="Flecha: hacia arriba 6">
            <a:extLst>
              <a:ext uri="{FF2B5EF4-FFF2-40B4-BE49-F238E27FC236}">
                <a16:creationId xmlns:a16="http://schemas.microsoft.com/office/drawing/2014/main" id="{94BD6D7E-7ABB-8712-B6AC-AB14E3EC3BC5}"/>
              </a:ext>
            </a:extLst>
          </p:cNvPr>
          <p:cNvSpPr/>
          <p:nvPr/>
        </p:nvSpPr>
        <p:spPr>
          <a:xfrm>
            <a:off x="6096000" y="4178595"/>
            <a:ext cx="793898" cy="893135"/>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9980302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AD485-9420-4A99-E154-C99C29BCC8F1}"/>
              </a:ext>
            </a:extLst>
          </p:cNvPr>
          <p:cNvSpPr>
            <a:spLocks noGrp="1"/>
          </p:cNvSpPr>
          <p:nvPr>
            <p:ph type="title"/>
          </p:nvPr>
        </p:nvSpPr>
        <p:spPr/>
        <p:txBody>
          <a:bodyPr/>
          <a:lstStyle/>
          <a:p>
            <a:r>
              <a:rPr lang="es-AR" dirty="0">
                <a:solidFill>
                  <a:srgbClr val="FF0000"/>
                </a:solidFill>
              </a:rPr>
              <a:t>¿Existe la posibilidad de extender el periodo de prueba?.</a:t>
            </a:r>
          </a:p>
        </p:txBody>
      </p:sp>
      <p:sp>
        <p:nvSpPr>
          <p:cNvPr id="3" name="Marcador de contenido 2">
            <a:extLst>
              <a:ext uri="{FF2B5EF4-FFF2-40B4-BE49-F238E27FC236}">
                <a16:creationId xmlns:a16="http://schemas.microsoft.com/office/drawing/2014/main" id="{0257BCFF-A3EA-3306-F512-983CE1DFFB60}"/>
              </a:ext>
            </a:extLst>
          </p:cNvPr>
          <p:cNvSpPr>
            <a:spLocks noGrp="1"/>
          </p:cNvSpPr>
          <p:nvPr>
            <p:ph idx="1"/>
          </p:nvPr>
        </p:nvSpPr>
        <p:spPr/>
        <p:txBody>
          <a:bodyPr/>
          <a:lstStyle/>
          <a:p>
            <a:pPr algn="just"/>
            <a:r>
              <a:rPr lang="es-AR" dirty="0"/>
              <a:t>Es la ARCA , la que determina cuando se concluye el periodo de prueba (luego de solicitada la extensión, tiene facultades para otorgar otras prórrogas, o para extender el periodo de prueba por un lapso superior. Debemos estar muy atentos a las notificaciones en el Domicilio Fiscal Electrónico, y cada vez que ingresemos al sistema verificar que aun continuemos en este periodo, y que ya no nos permita solicitar nueva extensión).</a:t>
            </a:r>
          </a:p>
          <a:p>
            <a:pPr algn="just"/>
            <a:r>
              <a:rPr lang="es-AR" dirty="0"/>
              <a:t>Todos los meses desde agosto de 2023, muchos colegios privados venimos extendiendo el periodo de prueba.</a:t>
            </a:r>
          </a:p>
        </p:txBody>
      </p:sp>
    </p:spTree>
    <p:extLst>
      <p:ext uri="{BB962C8B-B14F-4D97-AF65-F5344CB8AC3E}">
        <p14:creationId xmlns:p14="http://schemas.microsoft.com/office/powerpoint/2010/main" val="607332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37D923-39CF-FAB7-EC22-4D8E354754A5}"/>
              </a:ext>
            </a:extLst>
          </p:cNvPr>
          <p:cNvSpPr>
            <a:spLocks noGrp="1"/>
          </p:cNvSpPr>
          <p:nvPr>
            <p:ph type="title"/>
          </p:nvPr>
        </p:nvSpPr>
        <p:spPr>
          <a:xfrm>
            <a:off x="838200" y="365125"/>
            <a:ext cx="11208488" cy="1325563"/>
          </a:xfrm>
        </p:spPr>
        <p:txBody>
          <a:bodyPr>
            <a:normAutofit fontScale="90000"/>
          </a:bodyPr>
          <a:lstStyle/>
          <a:p>
            <a:r>
              <a:rPr lang="es-AR" dirty="0">
                <a:solidFill>
                  <a:srgbClr val="FF0000"/>
                </a:solidFill>
              </a:rPr>
              <a:t>¿Puedo solicitar la extensión del periodo de prueba mediante multinota o Presentación Digital, explicando las dificultades que tengo?.</a:t>
            </a:r>
          </a:p>
        </p:txBody>
      </p:sp>
      <p:sp>
        <p:nvSpPr>
          <p:cNvPr id="3" name="Marcador de contenido 2">
            <a:extLst>
              <a:ext uri="{FF2B5EF4-FFF2-40B4-BE49-F238E27FC236}">
                <a16:creationId xmlns:a16="http://schemas.microsoft.com/office/drawing/2014/main" id="{D50A5715-BBF9-85CB-74E4-F0BB79DC06F6}"/>
              </a:ext>
            </a:extLst>
          </p:cNvPr>
          <p:cNvSpPr>
            <a:spLocks noGrp="1"/>
          </p:cNvSpPr>
          <p:nvPr>
            <p:ph idx="1"/>
          </p:nvPr>
        </p:nvSpPr>
        <p:spPr>
          <a:xfrm>
            <a:off x="701748" y="1825624"/>
            <a:ext cx="10652051" cy="4511381"/>
          </a:xfrm>
        </p:spPr>
        <p:txBody>
          <a:bodyPr>
            <a:normAutofit lnSpcReduction="10000"/>
          </a:bodyPr>
          <a:lstStyle/>
          <a:p>
            <a:pPr algn="just"/>
            <a:r>
              <a:rPr lang="es-AR" dirty="0"/>
              <a:t>Por los antecedentes que tenemos, la ARCA deniega este tipo de pedidos, expresando que ya han dado tiempo suficiente para adaptar los sistemas al LSD.</a:t>
            </a:r>
          </a:p>
          <a:p>
            <a:pPr algn="just"/>
            <a:r>
              <a:rPr lang="es-AR" dirty="0"/>
              <a:t>No obstante, existen empresas que han pagado en tiempo y forma los aportes y contribuciones correspondientes con VEP, y solicitado exención de sanciones al no poder presentar en tiempo y forma el 931 por las dificultades generadas. – </a:t>
            </a:r>
          </a:p>
          <a:p>
            <a:pPr algn="just"/>
            <a:r>
              <a:rPr lang="es-AR" dirty="0"/>
              <a:t>En estos casos, existen precedentes donde la ARCA ha generado una sanción mínima por razones formales (multa de $ 400 por no haber presentado en tiempo y forma la Declaración Jurada), pero no se ha librado de cumplir con la presentación del 931 a través del LSD.</a:t>
            </a:r>
          </a:p>
        </p:txBody>
      </p:sp>
    </p:spTree>
    <p:extLst>
      <p:ext uri="{BB962C8B-B14F-4D97-AF65-F5344CB8AC3E}">
        <p14:creationId xmlns:p14="http://schemas.microsoft.com/office/powerpoint/2010/main" val="13875772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41FCE-A9FC-99DA-E414-EEB858A26E1B}"/>
              </a:ext>
            </a:extLst>
          </p:cNvPr>
          <p:cNvSpPr>
            <a:spLocks noGrp="1"/>
          </p:cNvSpPr>
          <p:nvPr>
            <p:ph type="title"/>
          </p:nvPr>
        </p:nvSpPr>
        <p:spPr/>
        <p:txBody>
          <a:bodyPr>
            <a:normAutofit fontScale="90000"/>
          </a:bodyPr>
          <a:lstStyle/>
          <a:p>
            <a:pPr algn="just"/>
            <a:r>
              <a:rPr lang="es-AR" dirty="0">
                <a:solidFill>
                  <a:srgbClr val="FF0000"/>
                </a:solidFill>
              </a:rPr>
              <a:t>¿Cuándo debo incluir SAC proporcional, y que debo incluir obligatoriamente para que no me dé error?</a:t>
            </a:r>
          </a:p>
        </p:txBody>
      </p:sp>
      <p:sp>
        <p:nvSpPr>
          <p:cNvPr id="3" name="Marcador de contenido 2">
            <a:extLst>
              <a:ext uri="{FF2B5EF4-FFF2-40B4-BE49-F238E27FC236}">
                <a16:creationId xmlns:a16="http://schemas.microsoft.com/office/drawing/2014/main" id="{1F644297-F616-5269-CE1E-B38CF91EDD44}"/>
              </a:ext>
            </a:extLst>
          </p:cNvPr>
          <p:cNvSpPr>
            <a:spLocks noGrp="1"/>
          </p:cNvSpPr>
          <p:nvPr>
            <p:ph idx="1"/>
          </p:nvPr>
        </p:nvSpPr>
        <p:spPr/>
        <p:txBody>
          <a:bodyPr/>
          <a:lstStyle/>
          <a:p>
            <a:pPr algn="just"/>
            <a:r>
              <a:rPr lang="es-AR" dirty="0"/>
              <a:t>El SAC proporcional debe ser incluido obligatoriamente cuando el pago no coincide con el 1er o 2do semestre.</a:t>
            </a:r>
          </a:p>
          <a:p>
            <a:pPr algn="just"/>
            <a:r>
              <a:rPr lang="es-AR" dirty="0"/>
              <a:t>En estos casos, en la pantalla de liquidación, hay que obligatoriamente consignar la cantidad de días trabajados, porque de no hacerlo dará un error en la validación.</a:t>
            </a:r>
          </a:p>
          <a:p>
            <a:pPr algn="just"/>
            <a:r>
              <a:rPr lang="es-AR" dirty="0"/>
              <a:t>En el caso que se expone a continuación, como el cese se produce el 31 de octubre, se consignan 120 días. </a:t>
            </a:r>
          </a:p>
        </p:txBody>
      </p:sp>
    </p:spTree>
    <p:extLst>
      <p:ext uri="{BB962C8B-B14F-4D97-AF65-F5344CB8AC3E}">
        <p14:creationId xmlns:p14="http://schemas.microsoft.com/office/powerpoint/2010/main" val="31274851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D476F4-FB8B-E354-5A3A-438FA058FC84}"/>
              </a:ext>
            </a:extLst>
          </p:cNvPr>
          <p:cNvSpPr>
            <a:spLocks noGrp="1"/>
          </p:cNvSpPr>
          <p:nvPr>
            <p:ph type="title"/>
          </p:nvPr>
        </p:nvSpPr>
        <p:spPr/>
        <p:txBody>
          <a:bodyPr/>
          <a:lstStyle/>
          <a:p>
            <a:endParaRPr lang="es-AR" dirty="0"/>
          </a:p>
        </p:txBody>
      </p:sp>
      <p:pic>
        <p:nvPicPr>
          <p:cNvPr id="5" name="Marcador de contenido 4">
            <a:extLst>
              <a:ext uri="{FF2B5EF4-FFF2-40B4-BE49-F238E27FC236}">
                <a16:creationId xmlns:a16="http://schemas.microsoft.com/office/drawing/2014/main" id="{5132A57A-2F46-78EE-018D-D8D516A7F0E2}"/>
              </a:ext>
            </a:extLst>
          </p:cNvPr>
          <p:cNvPicPr>
            <a:picLocks noGrp="1" noChangeAspect="1"/>
          </p:cNvPicPr>
          <p:nvPr>
            <p:ph idx="1"/>
          </p:nvPr>
        </p:nvPicPr>
        <p:blipFill>
          <a:blip r:embed="rId2"/>
          <a:stretch>
            <a:fillRect/>
          </a:stretch>
        </p:blipFill>
        <p:spPr>
          <a:xfrm>
            <a:off x="318977" y="365126"/>
            <a:ext cx="11408735" cy="6375916"/>
          </a:xfrm>
        </p:spPr>
      </p:pic>
      <p:sp>
        <p:nvSpPr>
          <p:cNvPr id="6" name="Rectángulo 5">
            <a:extLst>
              <a:ext uri="{FF2B5EF4-FFF2-40B4-BE49-F238E27FC236}">
                <a16:creationId xmlns:a16="http://schemas.microsoft.com/office/drawing/2014/main" id="{A757BBCC-51BD-2982-8648-03E6E0B289F7}"/>
              </a:ext>
            </a:extLst>
          </p:cNvPr>
          <p:cNvSpPr/>
          <p:nvPr/>
        </p:nvSpPr>
        <p:spPr>
          <a:xfrm>
            <a:off x="3423684" y="1520456"/>
            <a:ext cx="1967023" cy="946297"/>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ln>
                <a:solidFill>
                  <a:srgbClr val="FF0000"/>
                </a:solidFill>
              </a:ln>
            </a:endParaRPr>
          </a:p>
        </p:txBody>
      </p:sp>
      <p:sp>
        <p:nvSpPr>
          <p:cNvPr id="7" name="Flecha: hacia abajo 6">
            <a:extLst>
              <a:ext uri="{FF2B5EF4-FFF2-40B4-BE49-F238E27FC236}">
                <a16:creationId xmlns:a16="http://schemas.microsoft.com/office/drawing/2014/main" id="{560C50E7-7D69-D763-755E-FE1740B4FE78}"/>
              </a:ext>
            </a:extLst>
          </p:cNvPr>
          <p:cNvSpPr/>
          <p:nvPr/>
        </p:nvSpPr>
        <p:spPr>
          <a:xfrm>
            <a:off x="3211032" y="574158"/>
            <a:ext cx="1127052" cy="861237"/>
          </a:xfrm>
          <a:prstGeom prst="downArrow">
            <a:avLst>
              <a:gd name="adj1" fmla="val 50000"/>
              <a:gd name="adj2" fmla="val 411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200" dirty="0"/>
              <a:t>Dato obligatorio,</a:t>
            </a:r>
          </a:p>
        </p:txBody>
      </p:sp>
    </p:spTree>
    <p:extLst>
      <p:ext uri="{BB962C8B-B14F-4D97-AF65-F5344CB8AC3E}">
        <p14:creationId xmlns:p14="http://schemas.microsoft.com/office/powerpoint/2010/main" val="2184782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8143C-906B-3459-01B6-6469373D921D}"/>
              </a:ext>
            </a:extLst>
          </p:cNvPr>
          <p:cNvSpPr>
            <a:spLocks noGrp="1"/>
          </p:cNvSpPr>
          <p:nvPr>
            <p:ph type="title"/>
          </p:nvPr>
        </p:nvSpPr>
        <p:spPr/>
        <p:txBody>
          <a:bodyPr>
            <a:normAutofit fontScale="90000"/>
          </a:bodyPr>
          <a:lstStyle/>
          <a:p>
            <a:r>
              <a:rPr lang="es-AR" sz="5600" b="1" dirty="0"/>
              <a:t>Cuándo valido me sale la leyenda:</a:t>
            </a:r>
            <a:br>
              <a:rPr lang="es-AR" sz="5600" b="1" dirty="0"/>
            </a:br>
            <a:r>
              <a:rPr lang="es-AR" dirty="0"/>
              <a:t>La base imponible 6 debe ser mayor a 0</a:t>
            </a:r>
            <a:br>
              <a:rPr lang="es-AR" dirty="0"/>
            </a:br>
            <a:r>
              <a:rPr lang="es-AR" dirty="0"/>
              <a:t>La base imponible 7 debe ser mayor a 0</a:t>
            </a:r>
          </a:p>
        </p:txBody>
      </p:sp>
      <p:sp>
        <p:nvSpPr>
          <p:cNvPr id="3" name="Marcador de contenido 2">
            <a:extLst>
              <a:ext uri="{FF2B5EF4-FFF2-40B4-BE49-F238E27FC236}">
                <a16:creationId xmlns:a16="http://schemas.microsoft.com/office/drawing/2014/main" id="{BF10C6C6-4975-547F-EC4F-848D85E8A3CE}"/>
              </a:ext>
            </a:extLst>
          </p:cNvPr>
          <p:cNvSpPr>
            <a:spLocks noGrp="1"/>
          </p:cNvSpPr>
          <p:nvPr>
            <p:ph idx="1"/>
          </p:nvPr>
        </p:nvSpPr>
        <p:spPr/>
        <p:txBody>
          <a:bodyPr>
            <a:normAutofit fontScale="92500" lnSpcReduction="10000"/>
          </a:bodyPr>
          <a:lstStyle/>
          <a:p>
            <a:pPr algn="just"/>
            <a:r>
              <a:rPr lang="es-AR" dirty="0"/>
              <a:t>En estos casos, significa que se han realizado correctamente las cargas de los docentes incorporados al Decreto 137/05 (38), pero cuando se consignaron en Registro 4, figura 0 para Remuneración 6 y Remuneración 7.</a:t>
            </a:r>
          </a:p>
          <a:p>
            <a:r>
              <a:rPr lang="es-AR" dirty="0"/>
              <a:t>¿Cómo se corrige? Hay 2 maneras:</a:t>
            </a:r>
          </a:p>
          <a:p>
            <a:pPr algn="just"/>
            <a:r>
              <a:rPr lang="es-AR" dirty="0"/>
              <a:t>A) en registro 4, incluir los montos en Remuneración 6  (columnas 251 a 265)y Remuneración 7 (columnas 266 a 280).</a:t>
            </a:r>
          </a:p>
          <a:p>
            <a:r>
              <a:rPr lang="es-AR" dirty="0"/>
              <a:t>Alternativa de urgencia:</a:t>
            </a:r>
          </a:p>
          <a:p>
            <a:pPr algn="just"/>
            <a:r>
              <a:rPr lang="es-AR" dirty="0"/>
              <a:t>B) Ingreso manual en el CUIL, y completar Remuneración 6 y 7.</a:t>
            </a:r>
          </a:p>
          <a:p>
            <a:pPr algn="just"/>
            <a:r>
              <a:rPr lang="es-AR" dirty="0"/>
              <a:t>Recordar que cada vez que se ingresa manualmente hay que volver a tildar Corresponde reducciones.</a:t>
            </a:r>
          </a:p>
        </p:txBody>
      </p:sp>
    </p:spTree>
    <p:extLst>
      <p:ext uri="{BB962C8B-B14F-4D97-AF65-F5344CB8AC3E}">
        <p14:creationId xmlns:p14="http://schemas.microsoft.com/office/powerpoint/2010/main" val="11896262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BA6B5-E0DB-1AF6-AEFB-2A61675849B2}"/>
              </a:ext>
            </a:extLst>
          </p:cNvPr>
          <p:cNvSpPr>
            <a:spLocks noGrp="1"/>
          </p:cNvSpPr>
          <p:nvPr>
            <p:ph type="title"/>
          </p:nvPr>
        </p:nvSpPr>
        <p:spPr/>
        <p:txBody>
          <a:bodyPr/>
          <a:lstStyle/>
          <a:p>
            <a:endParaRPr lang="es-AR" dirty="0"/>
          </a:p>
        </p:txBody>
      </p:sp>
      <p:sp>
        <p:nvSpPr>
          <p:cNvPr id="3" name="Marcador de contenido 2">
            <a:extLst>
              <a:ext uri="{FF2B5EF4-FFF2-40B4-BE49-F238E27FC236}">
                <a16:creationId xmlns:a16="http://schemas.microsoft.com/office/drawing/2014/main" id="{B123156E-F482-62E1-D969-5769307057C9}"/>
              </a:ext>
            </a:extLst>
          </p:cNvPr>
          <p:cNvSpPr>
            <a:spLocks noGrp="1"/>
          </p:cNvSpPr>
          <p:nvPr>
            <p:ph idx="1"/>
          </p:nvPr>
        </p:nvSpPr>
        <p:spPr>
          <a:xfrm>
            <a:off x="838200" y="617220"/>
            <a:ext cx="10515600" cy="5559743"/>
          </a:xfrm>
        </p:spPr>
        <p:txBody>
          <a:bodyPr/>
          <a:lstStyle/>
          <a:p>
            <a:endParaRPr lang="es-AR" dirty="0"/>
          </a:p>
          <a:p>
            <a:pPr marL="0" indent="0">
              <a:buNone/>
            </a:pPr>
            <a:endParaRPr lang="es-AR" dirty="0"/>
          </a:p>
        </p:txBody>
      </p:sp>
      <p:sp>
        <p:nvSpPr>
          <p:cNvPr id="4" name="Rectángulo 3">
            <a:extLst>
              <a:ext uri="{FF2B5EF4-FFF2-40B4-BE49-F238E27FC236}">
                <a16:creationId xmlns:a16="http://schemas.microsoft.com/office/drawing/2014/main" id="{06A66802-A94E-A1DE-0449-103CFCA291B7}"/>
              </a:ext>
            </a:extLst>
          </p:cNvPr>
          <p:cNvSpPr/>
          <p:nvPr/>
        </p:nvSpPr>
        <p:spPr>
          <a:xfrm>
            <a:off x="1488456" y="2967335"/>
            <a:ext cx="9215087" cy="923330"/>
          </a:xfrm>
          <a:prstGeom prst="rect">
            <a:avLst/>
          </a:prstGeom>
          <a:noFill/>
        </p:spPr>
        <p:txBody>
          <a:bodyPr wrap="none" lIns="91440" tIns="45720" rIns="91440" bIns="45720">
            <a:spAutoFit/>
          </a:bodyPr>
          <a:lstStyle/>
          <a:p>
            <a:pPr algn="ctr"/>
            <a:r>
              <a:rPr lang="es-A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Muchas gracias por V/atención.</a:t>
            </a:r>
          </a:p>
        </p:txBody>
      </p:sp>
    </p:spTree>
    <p:extLst>
      <p:ext uri="{BB962C8B-B14F-4D97-AF65-F5344CB8AC3E}">
        <p14:creationId xmlns:p14="http://schemas.microsoft.com/office/powerpoint/2010/main" val="414495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79642-8D73-58E7-C0E3-F80EF2386D98}"/>
              </a:ext>
            </a:extLst>
          </p:cNvPr>
          <p:cNvSpPr>
            <a:spLocks noGrp="1"/>
          </p:cNvSpPr>
          <p:nvPr>
            <p:ph type="title"/>
          </p:nvPr>
        </p:nvSpPr>
        <p:spPr/>
        <p:txBody>
          <a:bodyPr/>
          <a:lstStyle/>
          <a:p>
            <a:pPr algn="ctr"/>
            <a:r>
              <a:rPr lang="es-AR" dirty="0"/>
              <a:t>¿OBLIGATORIEDAD DE RUBRICA DESDE EL DEVENGADO DICIEMBRE DE 2024?.</a:t>
            </a:r>
          </a:p>
        </p:txBody>
      </p:sp>
      <p:sp>
        <p:nvSpPr>
          <p:cNvPr id="3" name="Marcador de contenido 2">
            <a:extLst>
              <a:ext uri="{FF2B5EF4-FFF2-40B4-BE49-F238E27FC236}">
                <a16:creationId xmlns:a16="http://schemas.microsoft.com/office/drawing/2014/main" id="{C9BD6A1B-1E08-EB4A-33C9-87F341AE165A}"/>
              </a:ext>
            </a:extLst>
          </p:cNvPr>
          <p:cNvSpPr>
            <a:spLocks noGrp="1"/>
          </p:cNvSpPr>
          <p:nvPr>
            <p:ph idx="1"/>
          </p:nvPr>
        </p:nvSpPr>
        <p:spPr/>
        <p:txBody>
          <a:bodyPr>
            <a:normAutofit fontScale="92500" lnSpcReduction="10000"/>
          </a:bodyPr>
          <a:lstStyle/>
          <a:p>
            <a:pPr algn="just"/>
            <a:r>
              <a:rPr lang="es-AR" dirty="0"/>
              <a:t>ARCA remitió mails a empleadores en Mendoza en fecha 15 de noviembre de 2024.</a:t>
            </a:r>
          </a:p>
          <a:p>
            <a:pPr algn="just"/>
            <a:r>
              <a:rPr lang="es-AR" b="0" i="1" dirty="0">
                <a:solidFill>
                  <a:srgbClr val="111111"/>
                </a:solidFill>
                <a:effectLst/>
                <a:latin typeface="Crimson Text"/>
              </a:rPr>
              <a:t>"A partir del </a:t>
            </a:r>
            <a:r>
              <a:rPr lang="es-AR" b="1" i="1" dirty="0">
                <a:solidFill>
                  <a:srgbClr val="111111"/>
                </a:solidFill>
                <a:effectLst/>
                <a:latin typeface="Crimson Text"/>
              </a:rPr>
              <a:t>periodo devengado de 12/2024</a:t>
            </a:r>
            <a:r>
              <a:rPr lang="es-AR" b="0" i="1" dirty="0">
                <a:solidFill>
                  <a:srgbClr val="111111"/>
                </a:solidFill>
                <a:effectLst/>
                <a:latin typeface="Crimson Text"/>
              </a:rPr>
              <a:t>. </a:t>
            </a:r>
            <a:r>
              <a:rPr lang="es-AR" b="1" i="1" dirty="0">
                <a:solidFill>
                  <a:srgbClr val="111111"/>
                </a:solidFill>
                <a:effectLst/>
                <a:latin typeface="Crimson Text"/>
              </a:rPr>
              <a:t>empleadores que liquiden sueldos en Mendoza</a:t>
            </a:r>
            <a:r>
              <a:rPr lang="es-AR" b="0" i="1" dirty="0">
                <a:solidFill>
                  <a:srgbClr val="111111"/>
                </a:solidFill>
                <a:effectLst/>
                <a:latin typeface="Crimson Text"/>
              </a:rPr>
              <a:t> </a:t>
            </a:r>
            <a:r>
              <a:rPr lang="es-AR" b="1" i="1" dirty="0">
                <a:solidFill>
                  <a:srgbClr val="111111"/>
                </a:solidFill>
                <a:effectLst/>
                <a:latin typeface="Crimson Text"/>
              </a:rPr>
              <a:t>podrán rubricar el "Libro de sueldos digital" a través del servicio de AFIP</a:t>
            </a:r>
            <a:r>
              <a:rPr lang="es-AR" b="0" i="1" dirty="0">
                <a:solidFill>
                  <a:srgbClr val="111111"/>
                </a:solidFill>
                <a:effectLst/>
                <a:latin typeface="Crimson Text"/>
              </a:rPr>
              <a:t>"</a:t>
            </a:r>
            <a:r>
              <a:rPr lang="es-AR" b="0" i="0" dirty="0">
                <a:solidFill>
                  <a:srgbClr val="111111"/>
                </a:solidFill>
                <a:effectLst/>
                <a:latin typeface="Crimson Text"/>
              </a:rPr>
              <a:t>, indicó por correo electrónico.</a:t>
            </a:r>
          </a:p>
          <a:p>
            <a:pPr algn="just"/>
            <a:r>
              <a:rPr lang="es-AR" b="0" i="0" dirty="0">
                <a:solidFill>
                  <a:srgbClr val="111111"/>
                </a:solidFill>
                <a:effectLst/>
                <a:latin typeface="Crimson Text"/>
              </a:rPr>
              <a:t>En concreto, </a:t>
            </a:r>
            <a:r>
              <a:rPr lang="es-AR" dirty="0">
                <a:solidFill>
                  <a:srgbClr val="111111"/>
                </a:solidFill>
                <a:latin typeface="Crimson Text"/>
              </a:rPr>
              <a:t>ARCA(e</a:t>
            </a:r>
            <a:r>
              <a:rPr lang="es-AR" b="0" i="0" dirty="0">
                <a:solidFill>
                  <a:srgbClr val="111111"/>
                </a:solidFill>
                <a:effectLst/>
                <a:latin typeface="Crimson Text"/>
              </a:rPr>
              <a:t>x AFIP) y la Subsecretaría de Trabajo y Empleo de Mendoza (SSTE) firmaron un convenio de</a:t>
            </a:r>
            <a:r>
              <a:rPr lang="es-AR" b="0" i="1" dirty="0">
                <a:solidFill>
                  <a:srgbClr val="111111"/>
                </a:solidFill>
                <a:effectLst/>
                <a:latin typeface="Crimson Text"/>
              </a:rPr>
              <a:t> "colaboración e intercambio de información"</a:t>
            </a:r>
            <a:r>
              <a:rPr lang="es-AR" b="0" i="0" dirty="0">
                <a:solidFill>
                  <a:srgbClr val="111111"/>
                </a:solidFill>
                <a:effectLst/>
                <a:latin typeface="Crimson Text"/>
              </a:rPr>
              <a:t> </a:t>
            </a:r>
            <a:r>
              <a:rPr lang="es-AR" dirty="0">
                <a:solidFill>
                  <a:srgbClr val="111111"/>
                </a:solidFill>
                <a:latin typeface="Crimson Text"/>
              </a:rPr>
              <a:t>qu</a:t>
            </a:r>
            <a:r>
              <a:rPr lang="es-AR" b="0" i="0" dirty="0">
                <a:solidFill>
                  <a:srgbClr val="111111"/>
                </a:solidFill>
                <a:effectLst/>
                <a:latin typeface="Crimson Text"/>
              </a:rPr>
              <a:t>e definió una modificación en el uso del libro de sueldos que utilizan las empresas al liquidar haberes a sus empleados.</a:t>
            </a:r>
          </a:p>
          <a:p>
            <a:pPr algn="l"/>
            <a:r>
              <a:rPr lang="es-AR" dirty="0">
                <a:solidFill>
                  <a:srgbClr val="111111"/>
                </a:solidFill>
                <a:latin typeface="Crimson Text"/>
              </a:rPr>
              <a:t>Al 13 de diciembre de 2024, la Subsecretaría no ha publicado en el Boletín Oficial la Reglamentación de la Resolución 675/2024.- Tampoco ha llegado a la fecha notificaciones en el Domicilio Electrónico ATM.</a:t>
            </a:r>
            <a:endParaRPr lang="es-AR" b="0" i="0" dirty="0">
              <a:solidFill>
                <a:srgbClr val="111111"/>
              </a:solidFill>
              <a:effectLst/>
              <a:latin typeface="Crimson Text"/>
            </a:endParaRPr>
          </a:p>
          <a:p>
            <a:endParaRPr lang="es-AR" dirty="0"/>
          </a:p>
        </p:txBody>
      </p:sp>
    </p:spTree>
    <p:extLst>
      <p:ext uri="{BB962C8B-B14F-4D97-AF65-F5344CB8AC3E}">
        <p14:creationId xmlns:p14="http://schemas.microsoft.com/office/powerpoint/2010/main" val="394524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24F4E8-3629-AB8F-476E-4669B27C4D14}"/>
              </a:ext>
            </a:extLst>
          </p:cNvPr>
          <p:cNvSpPr>
            <a:spLocks noGrp="1"/>
          </p:cNvSpPr>
          <p:nvPr>
            <p:ph type="title"/>
          </p:nvPr>
        </p:nvSpPr>
        <p:spPr/>
        <p:txBody>
          <a:bodyPr/>
          <a:lstStyle/>
          <a:p>
            <a:pPr algn="ctr"/>
            <a:r>
              <a:rPr lang="es-AR" dirty="0"/>
              <a:t>Sugerencia – Generación VEP para Subsecretaría de Trabajo y Empleo.</a:t>
            </a:r>
          </a:p>
        </p:txBody>
      </p:sp>
      <p:sp>
        <p:nvSpPr>
          <p:cNvPr id="3" name="Marcador de contenido 2">
            <a:extLst>
              <a:ext uri="{FF2B5EF4-FFF2-40B4-BE49-F238E27FC236}">
                <a16:creationId xmlns:a16="http://schemas.microsoft.com/office/drawing/2014/main" id="{E5306318-9776-26F5-1BF4-CF272C5886B8}"/>
              </a:ext>
            </a:extLst>
          </p:cNvPr>
          <p:cNvSpPr>
            <a:spLocks noGrp="1"/>
          </p:cNvSpPr>
          <p:nvPr>
            <p:ph idx="1"/>
          </p:nvPr>
        </p:nvSpPr>
        <p:spPr>
          <a:xfrm>
            <a:off x="838200" y="1825625"/>
            <a:ext cx="10515600" cy="4373156"/>
          </a:xfrm>
        </p:spPr>
        <p:txBody>
          <a:bodyPr>
            <a:normAutofit/>
          </a:bodyPr>
          <a:lstStyle/>
          <a:p>
            <a:pPr algn="just"/>
            <a:r>
              <a:rPr lang="es-AR" dirty="0">
                <a:solidFill>
                  <a:srgbClr val="222222"/>
                </a:solidFill>
                <a:latin typeface="Roboto" panose="02000000000000000000" pitchFamily="2" charset="0"/>
              </a:rPr>
              <a:t>En el caso que ARCA  nos permita continuar con el periodo de prueba, se sugiere generar VEP a favor de Mendoza equivalente a la cantidad de empleados que tenga la entidad, de forma tal que podamos defender que las dificultades reconocidas por ARCA, son las que no han permitido cumplir con esta presentación, pero ello no ha implicado ningún perjuicio a las arcas de la Subsecretaría de Trabajo y Empleo de Mendoza.</a:t>
            </a:r>
            <a:endParaRPr lang="es-AR" dirty="0"/>
          </a:p>
        </p:txBody>
      </p:sp>
    </p:spTree>
    <p:extLst>
      <p:ext uri="{BB962C8B-B14F-4D97-AF65-F5344CB8AC3E}">
        <p14:creationId xmlns:p14="http://schemas.microsoft.com/office/powerpoint/2010/main" val="352392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91093-6586-C329-D67A-C357089D4FE2}"/>
              </a:ext>
            </a:extLst>
          </p:cNvPr>
          <p:cNvSpPr>
            <a:spLocks noGrp="1"/>
          </p:cNvSpPr>
          <p:nvPr>
            <p:ph type="title"/>
          </p:nvPr>
        </p:nvSpPr>
        <p:spPr/>
        <p:txBody>
          <a:bodyPr>
            <a:normAutofit fontScale="90000"/>
          </a:bodyPr>
          <a:lstStyle/>
          <a:p>
            <a:pPr algn="ctr"/>
            <a:r>
              <a:rPr lang="es-AR" dirty="0"/>
              <a:t>¿Podría la Subsecretaría de Trabajo sancionarme si ARCA extiende el periodo de prueba?</a:t>
            </a:r>
          </a:p>
        </p:txBody>
      </p:sp>
      <p:sp>
        <p:nvSpPr>
          <p:cNvPr id="3" name="Marcador de contenido 2">
            <a:extLst>
              <a:ext uri="{FF2B5EF4-FFF2-40B4-BE49-F238E27FC236}">
                <a16:creationId xmlns:a16="http://schemas.microsoft.com/office/drawing/2014/main" id="{65368B63-1179-B5EB-A8D5-65EDA2C53BBF}"/>
              </a:ext>
            </a:extLst>
          </p:cNvPr>
          <p:cNvSpPr>
            <a:spLocks noGrp="1"/>
          </p:cNvSpPr>
          <p:nvPr>
            <p:ph idx="1"/>
          </p:nvPr>
        </p:nvSpPr>
        <p:spPr/>
        <p:txBody>
          <a:bodyPr>
            <a:normAutofit/>
          </a:bodyPr>
          <a:lstStyle/>
          <a:p>
            <a:pPr algn="just"/>
            <a:r>
              <a:rPr lang="es-AR" dirty="0"/>
              <a:t>La Subsecretaría podría iniciar sumario contra la institución educativa, quien tendría que defenderse planteando las dificultades generadas por el LSD a las instituciones educativas privadas.</a:t>
            </a:r>
          </a:p>
          <a:p>
            <a:pPr algn="just"/>
            <a:r>
              <a:rPr lang="es-AR" dirty="0"/>
              <a:t>En la defensa, el hecho de haber efectuado pago de VEPS a favor de la Subsecretaría mejoraría la argumentación defensiva.</a:t>
            </a:r>
          </a:p>
          <a:p>
            <a:pPr algn="just"/>
            <a:r>
              <a:rPr lang="es-AR" dirty="0"/>
              <a:t>Siempre se corre el riesgo de que la Subsecretaría interprete que la responsabilidad de adecuar sus sistemas a los de ARCA es una obligación de la institución educativa, y por tanto aplicar sanción, la que puede ser recurrida conforme el procedimiento administrativo vigente en la Provincia.</a:t>
            </a:r>
          </a:p>
          <a:p>
            <a:endParaRPr lang="es-AR" dirty="0"/>
          </a:p>
        </p:txBody>
      </p:sp>
    </p:spTree>
    <p:extLst>
      <p:ext uri="{BB962C8B-B14F-4D97-AF65-F5344CB8AC3E}">
        <p14:creationId xmlns:p14="http://schemas.microsoft.com/office/powerpoint/2010/main" val="2370685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DC0F5-30C7-8A5D-FA13-A2E063218959}"/>
              </a:ext>
            </a:extLst>
          </p:cNvPr>
          <p:cNvSpPr>
            <a:spLocks noGrp="1"/>
          </p:cNvSpPr>
          <p:nvPr>
            <p:ph type="title"/>
          </p:nvPr>
        </p:nvSpPr>
        <p:spPr/>
        <p:txBody>
          <a:bodyPr/>
          <a:lstStyle/>
          <a:p>
            <a:pPr algn="ctr"/>
            <a:r>
              <a:rPr lang="es-AR" dirty="0"/>
              <a:t>Situación a diciembre de 2024.</a:t>
            </a:r>
          </a:p>
        </p:txBody>
      </p:sp>
      <p:sp>
        <p:nvSpPr>
          <p:cNvPr id="3" name="Marcador de contenido 2">
            <a:extLst>
              <a:ext uri="{FF2B5EF4-FFF2-40B4-BE49-F238E27FC236}">
                <a16:creationId xmlns:a16="http://schemas.microsoft.com/office/drawing/2014/main" id="{079262D4-9156-7ADB-F3F8-E43C65FEB543}"/>
              </a:ext>
            </a:extLst>
          </p:cNvPr>
          <p:cNvSpPr>
            <a:spLocks noGrp="1"/>
          </p:cNvSpPr>
          <p:nvPr>
            <p:ph idx="1"/>
          </p:nvPr>
        </p:nvSpPr>
        <p:spPr/>
        <p:txBody>
          <a:bodyPr>
            <a:normAutofit/>
          </a:bodyPr>
          <a:lstStyle/>
          <a:p>
            <a:pPr algn="just"/>
            <a:r>
              <a:rPr lang="es-AR" b="1" dirty="0">
                <a:solidFill>
                  <a:srgbClr val="222222"/>
                </a:solidFill>
                <a:latin typeface="Roboto" panose="02000000000000000000" pitchFamily="2" charset="0"/>
              </a:rPr>
              <a:t>Muchos colegios hasta el devengado noviembre 2024, continúan prorrogando la obligación de esta presentación a través de LSD.</a:t>
            </a:r>
          </a:p>
          <a:p>
            <a:pPr algn="just"/>
            <a:endParaRPr lang="es-AR" b="1" dirty="0">
              <a:solidFill>
                <a:srgbClr val="222222"/>
              </a:solidFill>
              <a:latin typeface="Roboto" panose="02000000000000000000" pitchFamily="2" charset="0"/>
            </a:endParaRPr>
          </a:p>
          <a:p>
            <a:pPr algn="just"/>
            <a:r>
              <a:rPr lang="es-AR" b="1" dirty="0">
                <a:solidFill>
                  <a:srgbClr val="222222"/>
                </a:solidFill>
                <a:latin typeface="Roboto" panose="02000000000000000000" pitchFamily="2" charset="0"/>
              </a:rPr>
              <a:t>Debemos por tanto, considerar que de hacerlo después de diciembre de 2024 –si lo permitiere ARCA, y si publica la Subsecretaría de Trabajo y Empleo (SSTE) la reglamentación de la Resolución 675/24, y así lo establece dicha norma-, es probable que incurramos en infracción a normativa con posibilidad de instancia sumarial de la SSTE.</a:t>
            </a:r>
          </a:p>
          <a:p>
            <a:endParaRPr lang="es-AR" b="1" i="0" dirty="0">
              <a:solidFill>
                <a:srgbClr val="222222"/>
              </a:solidFill>
              <a:effectLst/>
              <a:latin typeface="Roboto" panose="02000000000000000000" pitchFamily="2" charset="0"/>
            </a:endParaRPr>
          </a:p>
          <a:p>
            <a:endParaRPr lang="es-AR" dirty="0"/>
          </a:p>
        </p:txBody>
      </p:sp>
    </p:spTree>
    <p:extLst>
      <p:ext uri="{BB962C8B-B14F-4D97-AF65-F5344CB8AC3E}">
        <p14:creationId xmlns:p14="http://schemas.microsoft.com/office/powerpoint/2010/main" val="152873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EA71B2-8B97-7452-C19B-09D79AF462F1}"/>
              </a:ext>
            </a:extLst>
          </p:cNvPr>
          <p:cNvSpPr>
            <a:spLocks noGrp="1"/>
          </p:cNvSpPr>
          <p:nvPr>
            <p:ph type="title"/>
          </p:nvPr>
        </p:nvSpPr>
        <p:spPr>
          <a:xfrm>
            <a:off x="838200" y="0"/>
            <a:ext cx="10515600" cy="469392"/>
          </a:xfrm>
        </p:spPr>
        <p:txBody>
          <a:bodyPr>
            <a:normAutofit fontScale="90000"/>
          </a:bodyPr>
          <a:lstStyle/>
          <a:p>
            <a:pPr algn="ctr"/>
            <a:r>
              <a:rPr lang="es-AR" dirty="0"/>
              <a:t>Régimen sancionatorio SSTE</a:t>
            </a:r>
          </a:p>
        </p:txBody>
      </p:sp>
      <p:sp>
        <p:nvSpPr>
          <p:cNvPr id="3" name="Marcador de contenido 2">
            <a:extLst>
              <a:ext uri="{FF2B5EF4-FFF2-40B4-BE49-F238E27FC236}">
                <a16:creationId xmlns:a16="http://schemas.microsoft.com/office/drawing/2014/main" id="{AD4E9778-72A8-C071-9237-587E3A09EF8A}"/>
              </a:ext>
            </a:extLst>
          </p:cNvPr>
          <p:cNvSpPr>
            <a:spLocks noGrp="1"/>
          </p:cNvSpPr>
          <p:nvPr>
            <p:ph idx="1"/>
          </p:nvPr>
        </p:nvSpPr>
        <p:spPr/>
        <p:txBody>
          <a:bodyPr/>
          <a:lstStyle/>
          <a:p>
            <a:endParaRPr lang="es-AR" dirty="0"/>
          </a:p>
        </p:txBody>
      </p:sp>
      <p:pic>
        <p:nvPicPr>
          <p:cNvPr id="2050" name="Picture 2" descr="😍😍😍😍😍😍🔥🔥🔥 - getsticker.com - Stickers for WhatsApp ...">
            <a:extLst>
              <a:ext uri="{FF2B5EF4-FFF2-40B4-BE49-F238E27FC236}">
                <a16:creationId xmlns:a16="http://schemas.microsoft.com/office/drawing/2014/main" id="{367164EE-2C1D-3C3E-B011-04F6F29C8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96" y="495300"/>
            <a:ext cx="4613529" cy="5893308"/>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a:extLst>
              <a:ext uri="{FF2B5EF4-FFF2-40B4-BE49-F238E27FC236}">
                <a16:creationId xmlns:a16="http://schemas.microsoft.com/office/drawing/2014/main" id="{493B7D41-FCA0-60D2-0890-7E588A917155}"/>
              </a:ext>
            </a:extLst>
          </p:cNvPr>
          <p:cNvSpPr/>
          <p:nvPr/>
        </p:nvSpPr>
        <p:spPr>
          <a:xfrm>
            <a:off x="4772025" y="495300"/>
            <a:ext cx="6486525" cy="511365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Llegará la Notificación al domicilio electrónico de ATM, y ello significa que hemos tomado conocimiento de la misma, aun cuando no ingresemos al mismo.</a:t>
            </a:r>
          </a:p>
          <a:p>
            <a:pPr algn="ctr"/>
            <a:r>
              <a:rPr lang="es-AR" dirty="0"/>
              <a:t>La Subsecretaría de Trabajo y Empleo presupone que he sido notificado, he leído el Mensaje, y quedan firmes las sanciones por no contestar.</a:t>
            </a:r>
          </a:p>
        </p:txBody>
      </p:sp>
    </p:spTree>
    <p:extLst>
      <p:ext uri="{BB962C8B-B14F-4D97-AF65-F5344CB8AC3E}">
        <p14:creationId xmlns:p14="http://schemas.microsoft.com/office/powerpoint/2010/main" val="297828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2A85A-E260-8A09-E7B2-716527A76E4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FA1E025-8ECA-7D8D-09A5-5E83053D2C01}"/>
              </a:ext>
            </a:extLst>
          </p:cNvPr>
          <p:cNvSpPr>
            <a:spLocks noGrp="1"/>
          </p:cNvSpPr>
          <p:nvPr>
            <p:ph type="title"/>
          </p:nvPr>
        </p:nvSpPr>
        <p:spPr/>
        <p:txBody>
          <a:bodyPr/>
          <a:lstStyle/>
          <a:p>
            <a:pPr algn="ctr"/>
            <a:r>
              <a:rPr lang="es-AR" dirty="0"/>
              <a:t>Régimen de notificaciones SSTE</a:t>
            </a:r>
          </a:p>
        </p:txBody>
      </p:sp>
      <p:sp>
        <p:nvSpPr>
          <p:cNvPr id="3" name="Marcador de contenido 2">
            <a:extLst>
              <a:ext uri="{FF2B5EF4-FFF2-40B4-BE49-F238E27FC236}">
                <a16:creationId xmlns:a16="http://schemas.microsoft.com/office/drawing/2014/main" id="{4CEB472C-5831-206C-8BCD-946CF1BB279C}"/>
              </a:ext>
            </a:extLst>
          </p:cNvPr>
          <p:cNvSpPr>
            <a:spLocks noGrp="1"/>
          </p:cNvSpPr>
          <p:nvPr>
            <p:ph idx="1"/>
          </p:nvPr>
        </p:nvSpPr>
        <p:spPr/>
        <p:txBody>
          <a:bodyPr/>
          <a:lstStyle/>
          <a:p>
            <a:pPr algn="just"/>
            <a:r>
              <a:rPr lang="es-AR" dirty="0"/>
              <a:t>Por Resolución 932/2024 publicada el 12 de marzo de 2024, se ha establecido que la SSTE utiliza el Domicio Fiscal de ATM, para efectuar citaciones, vistas, traslados de actas de emplazamientos, compulsas e infracciones, traslados de resoluciones, dictámenes, documentación e informes, y todas los demás actos administrativos que la autoridad dispusiere.</a:t>
            </a:r>
          </a:p>
          <a:p>
            <a:pPr algn="just"/>
            <a:r>
              <a:rPr lang="es-AR" dirty="0"/>
              <a:t>Se sugiere controlar por tanto el domicilio fiscal electrónico de ATM que tenga establecido el establecimiento educativo permanentemente, para no encontrarnos con sanciones por no contestar requerimientos.</a:t>
            </a:r>
          </a:p>
          <a:p>
            <a:endParaRPr lang="es-AR" dirty="0"/>
          </a:p>
        </p:txBody>
      </p:sp>
    </p:spTree>
    <p:extLst>
      <p:ext uri="{BB962C8B-B14F-4D97-AF65-F5344CB8AC3E}">
        <p14:creationId xmlns:p14="http://schemas.microsoft.com/office/powerpoint/2010/main" val="3016115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82AB-4840-BC1E-0F11-70B9BA4C977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63F78D-5599-AD79-33C4-76E0853C9B7B}"/>
              </a:ext>
            </a:extLst>
          </p:cNvPr>
          <p:cNvSpPr>
            <a:spLocks noGrp="1"/>
          </p:cNvSpPr>
          <p:nvPr>
            <p:ph type="title"/>
          </p:nvPr>
        </p:nvSpPr>
        <p:spPr/>
        <p:txBody>
          <a:bodyPr/>
          <a:lstStyle/>
          <a:p>
            <a:pPr algn="ctr"/>
            <a:r>
              <a:rPr lang="es-AR" dirty="0"/>
              <a:t>Notificaciones a través de Domicilio Fiscal Electrónico de ATM.</a:t>
            </a:r>
          </a:p>
        </p:txBody>
      </p:sp>
      <p:sp>
        <p:nvSpPr>
          <p:cNvPr id="3" name="Marcador de contenido 2">
            <a:extLst>
              <a:ext uri="{FF2B5EF4-FFF2-40B4-BE49-F238E27FC236}">
                <a16:creationId xmlns:a16="http://schemas.microsoft.com/office/drawing/2014/main" id="{5435FF1F-7988-E5D7-668F-8E2EF5B24572}"/>
              </a:ext>
            </a:extLst>
          </p:cNvPr>
          <p:cNvSpPr>
            <a:spLocks noGrp="1"/>
          </p:cNvSpPr>
          <p:nvPr>
            <p:ph idx="1"/>
          </p:nvPr>
        </p:nvSpPr>
        <p:spPr/>
        <p:txBody>
          <a:bodyPr/>
          <a:lstStyle/>
          <a:p>
            <a:pPr algn="ctr"/>
            <a:r>
              <a:rPr lang="es-AR" dirty="0"/>
              <a:t>En el Domicilio Fiscal Electrónico ATM llegarán las notificaciones de SSTE</a:t>
            </a:r>
          </a:p>
        </p:txBody>
      </p:sp>
      <p:pic>
        <p:nvPicPr>
          <p:cNvPr id="7" name="Imagen 6">
            <a:extLst>
              <a:ext uri="{FF2B5EF4-FFF2-40B4-BE49-F238E27FC236}">
                <a16:creationId xmlns:a16="http://schemas.microsoft.com/office/drawing/2014/main" id="{32278A7B-D45E-41C3-BECC-30511462824E}"/>
              </a:ext>
            </a:extLst>
          </p:cNvPr>
          <p:cNvPicPr>
            <a:picLocks noChangeAspect="1"/>
          </p:cNvPicPr>
          <p:nvPr/>
        </p:nvPicPr>
        <p:blipFill>
          <a:blip r:embed="rId2"/>
          <a:stretch>
            <a:fillRect/>
          </a:stretch>
        </p:blipFill>
        <p:spPr>
          <a:xfrm>
            <a:off x="0" y="2596896"/>
            <a:ext cx="12192000" cy="4011168"/>
          </a:xfrm>
          <a:prstGeom prst="rect">
            <a:avLst/>
          </a:prstGeom>
        </p:spPr>
      </p:pic>
    </p:spTree>
    <p:extLst>
      <p:ext uri="{BB962C8B-B14F-4D97-AF65-F5344CB8AC3E}">
        <p14:creationId xmlns:p14="http://schemas.microsoft.com/office/powerpoint/2010/main" val="3670292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C8A7D-6DDB-0EB5-C5AB-928DD22C1511}"/>
              </a:ext>
            </a:extLst>
          </p:cNvPr>
          <p:cNvSpPr>
            <a:spLocks noGrp="1"/>
          </p:cNvSpPr>
          <p:nvPr>
            <p:ph type="title"/>
          </p:nvPr>
        </p:nvSpPr>
        <p:spPr/>
        <p:txBody>
          <a:bodyPr/>
          <a:lstStyle/>
          <a:p>
            <a:pPr algn="ctr"/>
            <a:r>
              <a:rPr lang="es-AR" dirty="0"/>
              <a:t>LIBRO DE SUELDO DIGITAL</a:t>
            </a:r>
          </a:p>
        </p:txBody>
      </p:sp>
      <p:sp>
        <p:nvSpPr>
          <p:cNvPr id="3" name="Marcador de contenido 2">
            <a:extLst>
              <a:ext uri="{FF2B5EF4-FFF2-40B4-BE49-F238E27FC236}">
                <a16:creationId xmlns:a16="http://schemas.microsoft.com/office/drawing/2014/main" id="{36407552-A3F5-6DB4-A86A-87F0DEC3B37F}"/>
              </a:ext>
            </a:extLst>
          </p:cNvPr>
          <p:cNvSpPr>
            <a:spLocks noGrp="1"/>
          </p:cNvSpPr>
          <p:nvPr>
            <p:ph idx="1"/>
          </p:nvPr>
        </p:nvSpPr>
        <p:spPr/>
        <p:txBody>
          <a:bodyPr/>
          <a:lstStyle/>
          <a:p>
            <a:r>
              <a:rPr lang="es-AR" dirty="0"/>
              <a:t>Las siguientes diapositivas, son las presentadas en taller realizado en octubre de 2023, cuando pensábamos que la extensión del Periodo de Prueba no se extendería en el tiempo.</a:t>
            </a:r>
          </a:p>
          <a:p>
            <a:r>
              <a:rPr lang="es-AR" dirty="0"/>
              <a:t>Se han realizado actualizaciones puntuales formales, no sustanciales.</a:t>
            </a:r>
          </a:p>
          <a:p>
            <a:pPr algn="just"/>
            <a:r>
              <a:rPr lang="es-AR" dirty="0"/>
              <a:t>Se incluyen en el presente trabajo con el único objeto de recordarlas para el caso que la entidad aun esté en periodo de prueba, y que le sirva de guía a operadores y programadores.</a:t>
            </a:r>
          </a:p>
        </p:txBody>
      </p:sp>
    </p:spTree>
    <p:extLst>
      <p:ext uri="{BB962C8B-B14F-4D97-AF65-F5344CB8AC3E}">
        <p14:creationId xmlns:p14="http://schemas.microsoft.com/office/powerpoint/2010/main" val="19211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AD9345-0A3F-78B3-46A6-BEC7E7849D17}"/>
              </a:ext>
            </a:extLst>
          </p:cNvPr>
          <p:cNvSpPr>
            <a:spLocks noGrp="1"/>
          </p:cNvSpPr>
          <p:nvPr>
            <p:ph type="title"/>
          </p:nvPr>
        </p:nvSpPr>
        <p:spPr/>
        <p:txBody>
          <a:bodyPr/>
          <a:lstStyle/>
          <a:p>
            <a:pPr algn="ctr"/>
            <a:r>
              <a:rPr lang="es-AR" dirty="0"/>
              <a:t>Colegios Privados con aporte estatal.</a:t>
            </a:r>
          </a:p>
        </p:txBody>
      </p:sp>
      <p:sp>
        <p:nvSpPr>
          <p:cNvPr id="3" name="Marcador de contenido 2">
            <a:extLst>
              <a:ext uri="{FF2B5EF4-FFF2-40B4-BE49-F238E27FC236}">
                <a16:creationId xmlns:a16="http://schemas.microsoft.com/office/drawing/2014/main" id="{A8857F61-F445-1FB6-1A43-2AE9CD68A4A3}"/>
              </a:ext>
            </a:extLst>
          </p:cNvPr>
          <p:cNvSpPr>
            <a:spLocks noGrp="1"/>
          </p:cNvSpPr>
          <p:nvPr>
            <p:ph idx="1"/>
          </p:nvPr>
        </p:nvSpPr>
        <p:spPr/>
        <p:txBody>
          <a:bodyPr/>
          <a:lstStyle/>
          <a:p>
            <a:pPr algn="just"/>
            <a:r>
              <a:rPr lang="es-AR" dirty="0"/>
              <a:t>No obstante las reuniones mantenidas en la Mesa de Diálogo entre ARCA , CONSUDEC, COORDIEP, y otras asociaciones, aun no se han realizado ajustes al sistema, por lo que para los Colegios Privados, generará un costo administrativo adicional, sin suplantar planillas que deberán presentarse conforme disposiciones de DGE.</a:t>
            </a:r>
          </a:p>
          <a:p>
            <a:pPr algn="just"/>
            <a:r>
              <a:rPr lang="es-AR" dirty="0"/>
              <a:t>DEP, ha emitido un memorándum, vigente desde el año 2023, estableciendo como obligatorio un Modelo de presentación de preliquidación y liquidación, adelantándose a los problemas que traerá el LSD para las rendiciones.</a:t>
            </a:r>
          </a:p>
        </p:txBody>
      </p:sp>
    </p:spTree>
    <p:extLst>
      <p:ext uri="{BB962C8B-B14F-4D97-AF65-F5344CB8AC3E}">
        <p14:creationId xmlns:p14="http://schemas.microsoft.com/office/powerpoint/2010/main" val="242918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2B9ED7-93B2-8FD4-FA6D-27B06D5262CD}"/>
              </a:ext>
            </a:extLst>
          </p:cNvPr>
          <p:cNvSpPr>
            <a:spLocks noGrp="1"/>
          </p:cNvSpPr>
          <p:nvPr>
            <p:ph type="title"/>
          </p:nvPr>
        </p:nvSpPr>
        <p:spPr/>
        <p:txBody>
          <a:bodyPr/>
          <a:lstStyle/>
          <a:p>
            <a:pPr algn="ctr"/>
            <a:r>
              <a:rPr lang="es-AR" dirty="0"/>
              <a:t>Resolución 675/2024</a:t>
            </a:r>
          </a:p>
        </p:txBody>
      </p:sp>
      <p:pic>
        <p:nvPicPr>
          <p:cNvPr id="5" name="Marcador de contenido 4">
            <a:extLst>
              <a:ext uri="{FF2B5EF4-FFF2-40B4-BE49-F238E27FC236}">
                <a16:creationId xmlns:a16="http://schemas.microsoft.com/office/drawing/2014/main" id="{B9980C19-0197-4151-2CE9-6B206F16C7C4}"/>
              </a:ext>
            </a:extLst>
          </p:cNvPr>
          <p:cNvPicPr>
            <a:picLocks noGrp="1" noChangeAspect="1"/>
          </p:cNvPicPr>
          <p:nvPr>
            <p:ph idx="1"/>
          </p:nvPr>
        </p:nvPicPr>
        <p:blipFill>
          <a:blip r:embed="rId2"/>
          <a:stretch>
            <a:fillRect/>
          </a:stretch>
        </p:blipFill>
        <p:spPr>
          <a:xfrm>
            <a:off x="1" y="1840993"/>
            <a:ext cx="2609850" cy="1325563"/>
          </a:xfrm>
        </p:spPr>
      </p:pic>
      <p:pic>
        <p:nvPicPr>
          <p:cNvPr id="7" name="Imagen 6">
            <a:extLst>
              <a:ext uri="{FF2B5EF4-FFF2-40B4-BE49-F238E27FC236}">
                <a16:creationId xmlns:a16="http://schemas.microsoft.com/office/drawing/2014/main" id="{3CB16B08-F13E-CD7D-15FA-15D1D81EB742}"/>
              </a:ext>
            </a:extLst>
          </p:cNvPr>
          <p:cNvPicPr>
            <a:picLocks noChangeAspect="1"/>
          </p:cNvPicPr>
          <p:nvPr/>
        </p:nvPicPr>
        <p:blipFill>
          <a:blip r:embed="rId3"/>
          <a:stretch>
            <a:fillRect/>
          </a:stretch>
        </p:blipFill>
        <p:spPr>
          <a:xfrm>
            <a:off x="6867524" y="1840993"/>
            <a:ext cx="4486275" cy="1325563"/>
          </a:xfrm>
          <a:prstGeom prst="rect">
            <a:avLst/>
          </a:prstGeom>
        </p:spPr>
      </p:pic>
      <p:sp>
        <p:nvSpPr>
          <p:cNvPr id="8" name="Rectángulo 7">
            <a:extLst>
              <a:ext uri="{FF2B5EF4-FFF2-40B4-BE49-F238E27FC236}">
                <a16:creationId xmlns:a16="http://schemas.microsoft.com/office/drawing/2014/main" id="{1F2FE310-B923-B4D1-BC58-98BD7D6632BB}"/>
              </a:ext>
            </a:extLst>
          </p:cNvPr>
          <p:cNvSpPr/>
          <p:nvPr/>
        </p:nvSpPr>
        <p:spPr>
          <a:xfrm>
            <a:off x="7120128" y="2804160"/>
            <a:ext cx="3385947" cy="3623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Subsecretaría de Trabajo y Empleo</a:t>
            </a:r>
          </a:p>
        </p:txBody>
      </p:sp>
      <p:sp>
        <p:nvSpPr>
          <p:cNvPr id="9" name="Flecha: a la izquierda y derecha 8">
            <a:extLst>
              <a:ext uri="{FF2B5EF4-FFF2-40B4-BE49-F238E27FC236}">
                <a16:creationId xmlns:a16="http://schemas.microsoft.com/office/drawing/2014/main" id="{285EA0E0-3257-17CB-911D-1B01CFB38F80}"/>
              </a:ext>
            </a:extLst>
          </p:cNvPr>
          <p:cNvSpPr/>
          <p:nvPr/>
        </p:nvSpPr>
        <p:spPr>
          <a:xfrm>
            <a:off x="2609850" y="1840994"/>
            <a:ext cx="4257673" cy="1073656"/>
          </a:xfrm>
          <a:prstGeom prst="lef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Flecha: hacia abajo 9">
            <a:extLst>
              <a:ext uri="{FF2B5EF4-FFF2-40B4-BE49-F238E27FC236}">
                <a16:creationId xmlns:a16="http://schemas.microsoft.com/office/drawing/2014/main" id="{644FCEDA-A971-66AC-55D8-51D7F9C5F7DA}"/>
              </a:ext>
            </a:extLst>
          </p:cNvPr>
          <p:cNvSpPr/>
          <p:nvPr/>
        </p:nvSpPr>
        <p:spPr>
          <a:xfrm>
            <a:off x="4238625" y="2657474"/>
            <a:ext cx="1000126" cy="2390775"/>
          </a:xfrm>
          <a:prstGeom prst="downArrow">
            <a:avLst/>
          </a:prstGeom>
          <a:solidFill>
            <a:srgbClr val="00B0F0"/>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Rectángulo 12">
            <a:extLst>
              <a:ext uri="{FF2B5EF4-FFF2-40B4-BE49-F238E27FC236}">
                <a16:creationId xmlns:a16="http://schemas.microsoft.com/office/drawing/2014/main" id="{7770F642-D1A4-5CE6-76F9-0665A6172856}"/>
              </a:ext>
            </a:extLst>
          </p:cNvPr>
          <p:cNvSpPr/>
          <p:nvPr/>
        </p:nvSpPr>
        <p:spPr>
          <a:xfrm>
            <a:off x="1657351" y="5114925"/>
            <a:ext cx="7086600" cy="1238250"/>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Rúbrica del libro de sueldos del Art. 52 de la LCT N° 20.744</a:t>
            </a:r>
          </a:p>
        </p:txBody>
      </p:sp>
    </p:spTree>
    <p:extLst>
      <p:ext uri="{BB962C8B-B14F-4D97-AF65-F5344CB8AC3E}">
        <p14:creationId xmlns:p14="http://schemas.microsoft.com/office/powerpoint/2010/main" val="276954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6D1D4-FFE1-BECC-4633-D279BE3328F5}"/>
              </a:ext>
            </a:extLst>
          </p:cNvPr>
          <p:cNvSpPr>
            <a:spLocks noGrp="1"/>
          </p:cNvSpPr>
          <p:nvPr>
            <p:ph type="title"/>
          </p:nvPr>
        </p:nvSpPr>
        <p:spPr/>
        <p:txBody>
          <a:bodyPr/>
          <a:lstStyle/>
          <a:p>
            <a:pPr algn="ctr"/>
            <a:r>
              <a:rPr lang="es-AR" dirty="0"/>
              <a:t>Presentaciones.</a:t>
            </a:r>
          </a:p>
        </p:txBody>
      </p:sp>
      <p:sp>
        <p:nvSpPr>
          <p:cNvPr id="3" name="Marcador de contenido 2">
            <a:extLst>
              <a:ext uri="{FF2B5EF4-FFF2-40B4-BE49-F238E27FC236}">
                <a16:creationId xmlns:a16="http://schemas.microsoft.com/office/drawing/2014/main" id="{A8E3F67F-2C00-8C33-C7E9-4BDA774C5151}"/>
              </a:ext>
            </a:extLst>
          </p:cNvPr>
          <p:cNvSpPr>
            <a:spLocks noGrp="1"/>
          </p:cNvSpPr>
          <p:nvPr>
            <p:ph idx="1"/>
          </p:nvPr>
        </p:nvSpPr>
        <p:spPr/>
        <p:txBody>
          <a:bodyPr/>
          <a:lstStyle/>
          <a:p>
            <a:pPr algn="just"/>
            <a:r>
              <a:rPr lang="es-AR" dirty="0">
                <a:solidFill>
                  <a:srgbClr val="222222"/>
                </a:solidFill>
                <a:latin typeface="Roboto" panose="02000000000000000000" pitchFamily="2" charset="0"/>
              </a:rPr>
              <a:t>Para los colegios Privados, por tanto, en esta primer etapa, por lo menos hasta que ARCA  ajuste el sistema a las necesidades del sector, el LSD sólo se realizará con el objeto de dar cumplimiento a la presentación del F. 931.</a:t>
            </a:r>
          </a:p>
          <a:p>
            <a:pPr algn="just"/>
            <a:r>
              <a:rPr lang="es-AR" b="0" i="0" dirty="0">
                <a:solidFill>
                  <a:srgbClr val="222222"/>
                </a:solidFill>
                <a:effectLst/>
                <a:latin typeface="Roboto" panose="02000000000000000000" pitchFamily="2" charset="0"/>
              </a:rPr>
              <a:t>Quienes tienen sistema, podrán </a:t>
            </a:r>
            <a:r>
              <a:rPr lang="es-AR" dirty="0">
                <a:solidFill>
                  <a:srgbClr val="222222"/>
                </a:solidFill>
                <a:latin typeface="Roboto" panose="02000000000000000000" pitchFamily="2" charset="0"/>
              </a:rPr>
              <a:t>cumplir, </a:t>
            </a:r>
            <a:r>
              <a:rPr lang="es-AR" b="0" i="0" dirty="0">
                <a:solidFill>
                  <a:srgbClr val="222222"/>
                </a:solidFill>
                <a:effectLst/>
                <a:latin typeface="Roboto" panose="02000000000000000000" pitchFamily="2" charset="0"/>
              </a:rPr>
              <a:t>presentarlo a través del mismo, y quienes trabajan manualmente, deberán buscar un sistema simplificado para dar cumplimiento a esta obligación en tiempo y forma.</a:t>
            </a:r>
          </a:p>
          <a:p>
            <a:pPr algn="just"/>
            <a:r>
              <a:rPr lang="es-AR" dirty="0">
                <a:solidFill>
                  <a:srgbClr val="222222"/>
                </a:solidFill>
                <a:latin typeface="Roboto" panose="02000000000000000000" pitchFamily="2" charset="0"/>
              </a:rPr>
              <a:t>El objeto del presente trabajo, es principalmente para estos últimos.</a:t>
            </a:r>
            <a:endParaRPr lang="es-AR" dirty="0"/>
          </a:p>
        </p:txBody>
      </p:sp>
    </p:spTree>
    <p:extLst>
      <p:ext uri="{BB962C8B-B14F-4D97-AF65-F5344CB8AC3E}">
        <p14:creationId xmlns:p14="http://schemas.microsoft.com/office/powerpoint/2010/main" val="2709131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CAF29-CD34-5623-EEE9-FECBF79A2310}"/>
              </a:ext>
            </a:extLst>
          </p:cNvPr>
          <p:cNvSpPr>
            <a:spLocks noGrp="1"/>
          </p:cNvSpPr>
          <p:nvPr>
            <p:ph type="title"/>
          </p:nvPr>
        </p:nvSpPr>
        <p:spPr/>
        <p:txBody>
          <a:bodyPr/>
          <a:lstStyle/>
          <a:p>
            <a:pPr algn="ctr"/>
            <a:r>
              <a:rPr lang="es-AR" dirty="0"/>
              <a:t>Principales inconvenientes para cumplir las normas de ARCA  con las rendiciones.</a:t>
            </a:r>
          </a:p>
        </p:txBody>
      </p:sp>
      <p:sp>
        <p:nvSpPr>
          <p:cNvPr id="3" name="Marcador de contenido 2">
            <a:extLst>
              <a:ext uri="{FF2B5EF4-FFF2-40B4-BE49-F238E27FC236}">
                <a16:creationId xmlns:a16="http://schemas.microsoft.com/office/drawing/2014/main" id="{78E5D476-38E5-240D-6BF1-67719D9EB6ED}"/>
              </a:ext>
            </a:extLst>
          </p:cNvPr>
          <p:cNvSpPr>
            <a:spLocks noGrp="1"/>
          </p:cNvSpPr>
          <p:nvPr>
            <p:ph idx="1"/>
          </p:nvPr>
        </p:nvSpPr>
        <p:spPr/>
        <p:txBody>
          <a:bodyPr>
            <a:normAutofit lnSpcReduction="10000"/>
          </a:bodyPr>
          <a:lstStyle/>
          <a:p>
            <a:pPr algn="just"/>
            <a:r>
              <a:rPr lang="es-AR" dirty="0"/>
              <a:t>Para efectuar la rendición de cuentas, el Colegio debe realizar una liquidación por Nivel que recibe aporte.</a:t>
            </a:r>
          </a:p>
          <a:p>
            <a:pPr algn="just"/>
            <a:r>
              <a:rPr lang="es-AR" dirty="0"/>
              <a:t>En dicha liquidación, muchas veces el mismo docente figura como Titular, Suplente, Eventual o Plazo Fijo, por lo que es normal que aparezcan en el mismo nivel hasta 3 liquidaciones del mismo docente, e incluso se da el caso de docentes que simultáneamente son no docentes (administrativos o personal de mantenimiento). </a:t>
            </a:r>
          </a:p>
          <a:p>
            <a:pPr algn="just"/>
            <a:r>
              <a:rPr lang="es-AR" dirty="0"/>
              <a:t>No es recomendable, y muy peligroso, realizar una fusión de liquidaciones, ya que podría generar inconvenientes legales (no se debe confundir un Titular de un Suplente, ni tampoco darle permanencia a cargos transitorios, o temporarios).</a:t>
            </a:r>
          </a:p>
        </p:txBody>
      </p:sp>
    </p:spTree>
    <p:extLst>
      <p:ext uri="{BB962C8B-B14F-4D97-AF65-F5344CB8AC3E}">
        <p14:creationId xmlns:p14="http://schemas.microsoft.com/office/powerpoint/2010/main" val="103193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5E64DB-3958-3172-795F-B1D461F9850C}"/>
              </a:ext>
            </a:extLst>
          </p:cNvPr>
          <p:cNvSpPr>
            <a:spLocks noGrp="1"/>
          </p:cNvSpPr>
          <p:nvPr>
            <p:ph type="title"/>
          </p:nvPr>
        </p:nvSpPr>
        <p:spPr/>
        <p:txBody>
          <a:bodyPr/>
          <a:lstStyle/>
          <a:p>
            <a:r>
              <a:rPr lang="es-AR" dirty="0"/>
              <a:t>Solución para estos casos.</a:t>
            </a:r>
          </a:p>
        </p:txBody>
      </p:sp>
      <p:sp>
        <p:nvSpPr>
          <p:cNvPr id="3" name="Marcador de contenido 2">
            <a:extLst>
              <a:ext uri="{FF2B5EF4-FFF2-40B4-BE49-F238E27FC236}">
                <a16:creationId xmlns:a16="http://schemas.microsoft.com/office/drawing/2014/main" id="{0F28C836-E35D-3523-1A21-FFD9F5ED1E12}"/>
              </a:ext>
            </a:extLst>
          </p:cNvPr>
          <p:cNvSpPr>
            <a:spLocks noGrp="1"/>
          </p:cNvSpPr>
          <p:nvPr>
            <p:ph idx="1"/>
          </p:nvPr>
        </p:nvSpPr>
        <p:spPr/>
        <p:txBody>
          <a:bodyPr/>
          <a:lstStyle/>
          <a:p>
            <a:r>
              <a:rPr lang="es-AR" dirty="0"/>
              <a:t>Por el momento, no es que esto sea imposible, sino que habría que generar liquidaciones complementarias por los segundos recibos.</a:t>
            </a:r>
          </a:p>
          <a:p>
            <a:r>
              <a:rPr lang="es-AR" dirty="0"/>
              <a:t>Es decir que si un docente tiene 5 liquidaciones, habría que generar 5 liquidaciones complementarias, una por cada docente con más de un recibo.</a:t>
            </a:r>
          </a:p>
          <a:p>
            <a:pPr algn="just"/>
            <a:r>
              <a:rPr lang="es-AR" dirty="0"/>
              <a:t>En estos casos, cada liquidación nueva deberá sumar las Remuneraciones de la pantalla Remuneraciones, la nueva, con las anteriores.</a:t>
            </a:r>
          </a:p>
        </p:txBody>
      </p:sp>
    </p:spTree>
    <p:extLst>
      <p:ext uri="{BB962C8B-B14F-4D97-AF65-F5344CB8AC3E}">
        <p14:creationId xmlns:p14="http://schemas.microsoft.com/office/powerpoint/2010/main" val="3487542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16554-E040-A4FF-DE0D-286F4B75F684}"/>
              </a:ext>
            </a:extLst>
          </p:cNvPr>
          <p:cNvSpPr>
            <a:spLocks noGrp="1"/>
          </p:cNvSpPr>
          <p:nvPr>
            <p:ph type="title"/>
          </p:nvPr>
        </p:nvSpPr>
        <p:spPr/>
        <p:txBody>
          <a:bodyPr/>
          <a:lstStyle/>
          <a:p>
            <a:r>
              <a:rPr lang="es-AR" dirty="0"/>
              <a:t>Como cumplir con la presentación.</a:t>
            </a:r>
          </a:p>
        </p:txBody>
      </p:sp>
      <p:sp>
        <p:nvSpPr>
          <p:cNvPr id="3" name="Marcador de contenido 2">
            <a:extLst>
              <a:ext uri="{FF2B5EF4-FFF2-40B4-BE49-F238E27FC236}">
                <a16:creationId xmlns:a16="http://schemas.microsoft.com/office/drawing/2014/main" id="{1F580AFE-474E-235A-829A-7512ACF3EF76}"/>
              </a:ext>
            </a:extLst>
          </p:cNvPr>
          <p:cNvSpPr>
            <a:spLocks noGrp="1"/>
          </p:cNvSpPr>
          <p:nvPr>
            <p:ph idx="1"/>
          </p:nvPr>
        </p:nvSpPr>
        <p:spPr/>
        <p:txBody>
          <a:bodyPr/>
          <a:lstStyle/>
          <a:p>
            <a:pPr algn="just"/>
            <a:r>
              <a:rPr lang="es-AR" dirty="0"/>
              <a:t>Lo primero que debemos recomendar es la limpieza del Sistema Registral Empleadores.</a:t>
            </a:r>
          </a:p>
          <a:p>
            <a:pPr algn="just"/>
            <a:r>
              <a:rPr lang="es-AR" dirty="0"/>
              <a:t>Para ello, si trabajamos con Declaración en línea, procederemos a consultar la última DDJJ presentada, y observamos quienes están incluidos con $ 0 en remuneraciones (Situaciones 13 o 14), y consultamos su situación actual. – </a:t>
            </a:r>
          </a:p>
          <a:p>
            <a:pPr algn="just"/>
            <a:r>
              <a:rPr lang="es-AR" dirty="0"/>
              <a:t>Si están dados de baja, hay que darlos de baja, para que no tengan que aparecer en el LSD, ni en la DDJJ que se genere a partir de este Libro.</a:t>
            </a:r>
          </a:p>
          <a:p>
            <a:pPr algn="just"/>
            <a:r>
              <a:rPr lang="es-AR" dirty="0"/>
              <a:t>A continuación veremos como proceder:</a:t>
            </a:r>
          </a:p>
          <a:p>
            <a:pPr algn="just"/>
            <a:endParaRPr lang="es-AR" dirty="0"/>
          </a:p>
        </p:txBody>
      </p:sp>
      <p:sp>
        <p:nvSpPr>
          <p:cNvPr id="4" name="Flecha: hacia abajo 3">
            <a:extLst>
              <a:ext uri="{FF2B5EF4-FFF2-40B4-BE49-F238E27FC236}">
                <a16:creationId xmlns:a16="http://schemas.microsoft.com/office/drawing/2014/main" id="{83FBAB1C-0BDD-7FA9-4168-EF1030CB23DA}"/>
              </a:ext>
            </a:extLst>
          </p:cNvPr>
          <p:cNvSpPr/>
          <p:nvPr/>
        </p:nvSpPr>
        <p:spPr>
          <a:xfrm>
            <a:off x="4922521" y="6177598"/>
            <a:ext cx="1737360" cy="605790"/>
          </a:xfrm>
          <a:prstGeom prst="downArrow">
            <a:avLst>
              <a:gd name="adj1" fmla="val 50000"/>
              <a:gd name="adj2" fmla="val 424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188378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01AA281-81F4-0C20-3A62-1B5904ABBFB0}"/>
              </a:ext>
            </a:extLst>
          </p:cNvPr>
          <p:cNvPicPr>
            <a:picLocks noChangeAspect="1"/>
          </p:cNvPicPr>
          <p:nvPr/>
        </p:nvPicPr>
        <p:blipFill>
          <a:blip r:embed="rId2"/>
          <a:stretch>
            <a:fillRect/>
          </a:stretch>
        </p:blipFill>
        <p:spPr>
          <a:xfrm>
            <a:off x="725864" y="405354"/>
            <a:ext cx="10378911" cy="6080288"/>
          </a:xfrm>
          <a:prstGeom prst="rect">
            <a:avLst/>
          </a:prstGeom>
        </p:spPr>
      </p:pic>
    </p:spTree>
    <p:extLst>
      <p:ext uri="{BB962C8B-B14F-4D97-AF65-F5344CB8AC3E}">
        <p14:creationId xmlns:p14="http://schemas.microsoft.com/office/powerpoint/2010/main" val="3051440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6ABB7CD-F43D-FD78-4265-58BCC5E73862}"/>
              </a:ext>
            </a:extLst>
          </p:cNvPr>
          <p:cNvPicPr>
            <a:picLocks noChangeAspect="1"/>
          </p:cNvPicPr>
          <p:nvPr/>
        </p:nvPicPr>
        <p:blipFill>
          <a:blip r:embed="rId2"/>
          <a:stretch>
            <a:fillRect/>
          </a:stretch>
        </p:blipFill>
        <p:spPr>
          <a:xfrm>
            <a:off x="942680" y="631596"/>
            <a:ext cx="9775595" cy="5147035"/>
          </a:xfrm>
          <a:prstGeom prst="rect">
            <a:avLst/>
          </a:prstGeom>
        </p:spPr>
      </p:pic>
      <p:sp>
        <p:nvSpPr>
          <p:cNvPr id="6" name="Rectángulo 5">
            <a:extLst>
              <a:ext uri="{FF2B5EF4-FFF2-40B4-BE49-F238E27FC236}">
                <a16:creationId xmlns:a16="http://schemas.microsoft.com/office/drawing/2014/main" id="{B6CDAB6F-D366-8E34-EB59-E428EB75AC97}"/>
              </a:ext>
            </a:extLst>
          </p:cNvPr>
          <p:cNvSpPr/>
          <p:nvPr/>
        </p:nvSpPr>
        <p:spPr>
          <a:xfrm>
            <a:off x="8531258" y="2903456"/>
            <a:ext cx="2092750" cy="4242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solidFill>
                  <a:srgbClr val="FF0000"/>
                </a:solidFill>
              </a:rPr>
              <a:t>Todos los CUILes</a:t>
            </a:r>
          </a:p>
        </p:txBody>
      </p:sp>
      <p:sp>
        <p:nvSpPr>
          <p:cNvPr id="7" name="Flecha: hacia la izquierda 6">
            <a:extLst>
              <a:ext uri="{FF2B5EF4-FFF2-40B4-BE49-F238E27FC236}">
                <a16:creationId xmlns:a16="http://schemas.microsoft.com/office/drawing/2014/main" id="{102E83D5-3126-0CCC-352C-F7928DB42A54}"/>
              </a:ext>
            </a:extLst>
          </p:cNvPr>
          <p:cNvSpPr/>
          <p:nvPr/>
        </p:nvSpPr>
        <p:spPr>
          <a:xfrm>
            <a:off x="10369485" y="2790334"/>
            <a:ext cx="1442301" cy="53732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Rectángulo 7">
            <a:extLst>
              <a:ext uri="{FF2B5EF4-FFF2-40B4-BE49-F238E27FC236}">
                <a16:creationId xmlns:a16="http://schemas.microsoft.com/office/drawing/2014/main" id="{DDB94042-B15C-C373-C592-D9B50563A7AF}"/>
              </a:ext>
            </a:extLst>
          </p:cNvPr>
          <p:cNvSpPr/>
          <p:nvPr/>
        </p:nvSpPr>
        <p:spPr>
          <a:xfrm>
            <a:off x="1282045" y="1923069"/>
            <a:ext cx="4336330" cy="471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Flecha: hacia la izquierda 8">
            <a:extLst>
              <a:ext uri="{FF2B5EF4-FFF2-40B4-BE49-F238E27FC236}">
                <a16:creationId xmlns:a16="http://schemas.microsoft.com/office/drawing/2014/main" id="{51BADC3B-8925-062B-2465-6E6B6D922341}"/>
              </a:ext>
            </a:extLst>
          </p:cNvPr>
          <p:cNvSpPr/>
          <p:nvPr/>
        </p:nvSpPr>
        <p:spPr>
          <a:xfrm>
            <a:off x="10369485" y="1743959"/>
            <a:ext cx="1527142" cy="71643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213939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3F6D6F9-711D-CE8D-8D43-A0D87B020EE8}"/>
              </a:ext>
            </a:extLst>
          </p:cNvPr>
          <p:cNvSpPr>
            <a:spLocks noGrp="1"/>
          </p:cNvSpPr>
          <p:nvPr>
            <p:ph type="title"/>
          </p:nvPr>
        </p:nvSpPr>
        <p:spPr/>
        <p:txBody>
          <a:bodyPr/>
          <a:lstStyle/>
          <a:p>
            <a:r>
              <a:rPr lang="es-AR" dirty="0"/>
              <a:t>Se pide archivo en Excel.</a:t>
            </a:r>
          </a:p>
        </p:txBody>
      </p:sp>
      <p:pic>
        <p:nvPicPr>
          <p:cNvPr id="7" name="Marcador de contenido 6">
            <a:extLst>
              <a:ext uri="{FF2B5EF4-FFF2-40B4-BE49-F238E27FC236}">
                <a16:creationId xmlns:a16="http://schemas.microsoft.com/office/drawing/2014/main" id="{3FC1B9E5-A708-A99F-BFE5-9DCBA1C5A314}"/>
              </a:ext>
            </a:extLst>
          </p:cNvPr>
          <p:cNvPicPr>
            <a:picLocks noGrp="1" noChangeAspect="1"/>
          </p:cNvPicPr>
          <p:nvPr>
            <p:ph idx="1"/>
          </p:nvPr>
        </p:nvPicPr>
        <p:blipFill>
          <a:blip r:embed="rId2"/>
          <a:stretch>
            <a:fillRect/>
          </a:stretch>
        </p:blipFill>
        <p:spPr>
          <a:xfrm>
            <a:off x="682906" y="2077244"/>
            <a:ext cx="11007524" cy="4520326"/>
          </a:xfrm>
        </p:spPr>
      </p:pic>
      <p:sp>
        <p:nvSpPr>
          <p:cNvPr id="8" name="Elipse 7">
            <a:extLst>
              <a:ext uri="{FF2B5EF4-FFF2-40B4-BE49-F238E27FC236}">
                <a16:creationId xmlns:a16="http://schemas.microsoft.com/office/drawing/2014/main" id="{C432ACD6-1D9A-28D4-8EDB-749D8542CDDA}"/>
              </a:ext>
            </a:extLst>
          </p:cNvPr>
          <p:cNvSpPr/>
          <p:nvPr/>
        </p:nvSpPr>
        <p:spPr>
          <a:xfrm>
            <a:off x="3159889" y="5011838"/>
            <a:ext cx="1458410" cy="14810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945654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3C34E-A97E-50F2-DB8B-2452D414D6AE}"/>
              </a:ext>
            </a:extLst>
          </p:cNvPr>
          <p:cNvSpPr>
            <a:spLocks noGrp="1"/>
          </p:cNvSpPr>
          <p:nvPr>
            <p:ph type="title"/>
          </p:nvPr>
        </p:nvSpPr>
        <p:spPr/>
        <p:txBody>
          <a:bodyPr/>
          <a:lstStyle/>
          <a:p>
            <a:r>
              <a:rPr lang="es-AR" dirty="0"/>
              <a:t>Trabajar el archivo Excel.</a:t>
            </a:r>
          </a:p>
        </p:txBody>
      </p:sp>
      <p:sp>
        <p:nvSpPr>
          <p:cNvPr id="3" name="Marcador de contenido 2">
            <a:extLst>
              <a:ext uri="{FF2B5EF4-FFF2-40B4-BE49-F238E27FC236}">
                <a16:creationId xmlns:a16="http://schemas.microsoft.com/office/drawing/2014/main" id="{4CBB5BF4-88DE-DD6D-1BD0-091E6EE97E11}"/>
              </a:ext>
            </a:extLst>
          </p:cNvPr>
          <p:cNvSpPr>
            <a:spLocks noGrp="1"/>
          </p:cNvSpPr>
          <p:nvPr>
            <p:ph idx="1"/>
          </p:nvPr>
        </p:nvSpPr>
        <p:spPr/>
        <p:txBody>
          <a:bodyPr/>
          <a:lstStyle/>
          <a:p>
            <a:r>
              <a:rPr lang="es-AR" dirty="0"/>
              <a:t>El archivo Excel obtenido es fundamental no solo para la depuración, sino para exportar los datos al LSD.</a:t>
            </a:r>
          </a:p>
          <a:p>
            <a:pPr algn="just"/>
            <a:r>
              <a:rPr lang="es-AR" dirty="0"/>
              <a:t>A) Permite la depuración. Se buscan todos el personal identificado con SITUACION 14 y 13 sin remuneraciones (Reserva de puesto y Licencias sin goce de haberes), y se consulta con la entidad propietaria. En caso que haya que darlos de baja, hay que hacerlo para no incluirlos en la próxima DDJJ.</a:t>
            </a:r>
          </a:p>
          <a:p>
            <a:r>
              <a:rPr lang="es-AR" dirty="0"/>
              <a:t>B) En este listado, están la mayoría de los datos,  para ser exportados al LSD, a incluir en el Registro 2 y 3 de LSD. </a:t>
            </a:r>
          </a:p>
        </p:txBody>
      </p:sp>
    </p:spTree>
    <p:extLst>
      <p:ext uri="{BB962C8B-B14F-4D97-AF65-F5344CB8AC3E}">
        <p14:creationId xmlns:p14="http://schemas.microsoft.com/office/powerpoint/2010/main" val="3269065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F6193-741C-650F-60D4-CF0833054407}"/>
              </a:ext>
            </a:extLst>
          </p:cNvPr>
          <p:cNvSpPr>
            <a:spLocks noGrp="1"/>
          </p:cNvSpPr>
          <p:nvPr>
            <p:ph type="title"/>
          </p:nvPr>
        </p:nvSpPr>
        <p:spPr/>
        <p:txBody>
          <a:bodyPr/>
          <a:lstStyle/>
          <a:p>
            <a:r>
              <a:rPr lang="es-AR" dirty="0"/>
              <a:t>Ver. Depurar situaciones 13 y 14.</a:t>
            </a:r>
          </a:p>
        </p:txBody>
      </p:sp>
      <p:graphicFrame>
        <p:nvGraphicFramePr>
          <p:cNvPr id="4" name="Marcador de contenido 3">
            <a:extLst>
              <a:ext uri="{FF2B5EF4-FFF2-40B4-BE49-F238E27FC236}">
                <a16:creationId xmlns:a16="http://schemas.microsoft.com/office/drawing/2014/main" id="{ABDEA702-9541-75F7-CE5A-06F37F436923}"/>
              </a:ext>
            </a:extLst>
          </p:cNvPr>
          <p:cNvGraphicFramePr>
            <a:graphicFrameLocks noGrp="1"/>
          </p:cNvGraphicFramePr>
          <p:nvPr>
            <p:ph idx="1"/>
            <p:extLst>
              <p:ext uri="{D42A27DB-BD31-4B8C-83A1-F6EECF244321}">
                <p14:modId xmlns:p14="http://schemas.microsoft.com/office/powerpoint/2010/main" val="2561388493"/>
              </p:ext>
            </p:extLst>
          </p:nvPr>
        </p:nvGraphicFramePr>
        <p:xfrm>
          <a:off x="347242" y="1690689"/>
          <a:ext cx="11006560" cy="4501769"/>
        </p:xfrm>
        <a:graphic>
          <a:graphicData uri="http://schemas.openxmlformats.org/drawingml/2006/table">
            <a:tbl>
              <a:tblPr/>
              <a:tblGrid>
                <a:gridCol w="831225">
                  <a:extLst>
                    <a:ext uri="{9D8B030D-6E8A-4147-A177-3AD203B41FA5}">
                      <a16:colId xmlns:a16="http://schemas.microsoft.com/office/drawing/2014/main" val="1951986633"/>
                    </a:ext>
                  </a:extLst>
                </a:gridCol>
                <a:gridCol w="2152903">
                  <a:extLst>
                    <a:ext uri="{9D8B030D-6E8A-4147-A177-3AD203B41FA5}">
                      <a16:colId xmlns:a16="http://schemas.microsoft.com/office/drawing/2014/main" val="2043523223"/>
                    </a:ext>
                  </a:extLst>
                </a:gridCol>
                <a:gridCol w="640138">
                  <a:extLst>
                    <a:ext uri="{9D8B030D-6E8A-4147-A177-3AD203B41FA5}">
                      <a16:colId xmlns:a16="http://schemas.microsoft.com/office/drawing/2014/main" val="3770554974"/>
                    </a:ext>
                  </a:extLst>
                </a:gridCol>
                <a:gridCol w="1366266">
                  <a:extLst>
                    <a:ext uri="{9D8B030D-6E8A-4147-A177-3AD203B41FA5}">
                      <a16:colId xmlns:a16="http://schemas.microsoft.com/office/drawing/2014/main" val="706191730"/>
                    </a:ext>
                  </a:extLst>
                </a:gridCol>
                <a:gridCol w="1328049">
                  <a:extLst>
                    <a:ext uri="{9D8B030D-6E8A-4147-A177-3AD203B41FA5}">
                      <a16:colId xmlns:a16="http://schemas.microsoft.com/office/drawing/2014/main" val="1478145883"/>
                    </a:ext>
                  </a:extLst>
                </a:gridCol>
                <a:gridCol w="535041">
                  <a:extLst>
                    <a:ext uri="{9D8B030D-6E8A-4147-A177-3AD203B41FA5}">
                      <a16:colId xmlns:a16="http://schemas.microsoft.com/office/drawing/2014/main" val="2348048154"/>
                    </a:ext>
                  </a:extLst>
                </a:gridCol>
                <a:gridCol w="573259">
                  <a:extLst>
                    <a:ext uri="{9D8B030D-6E8A-4147-A177-3AD203B41FA5}">
                      <a16:colId xmlns:a16="http://schemas.microsoft.com/office/drawing/2014/main" val="555893627"/>
                    </a:ext>
                  </a:extLst>
                </a:gridCol>
                <a:gridCol w="547780">
                  <a:extLst>
                    <a:ext uri="{9D8B030D-6E8A-4147-A177-3AD203B41FA5}">
                      <a16:colId xmlns:a16="http://schemas.microsoft.com/office/drawing/2014/main" val="2836171869"/>
                    </a:ext>
                  </a:extLst>
                </a:gridCol>
                <a:gridCol w="1286646">
                  <a:extLst>
                    <a:ext uri="{9D8B030D-6E8A-4147-A177-3AD203B41FA5}">
                      <a16:colId xmlns:a16="http://schemas.microsoft.com/office/drawing/2014/main" val="3786871690"/>
                    </a:ext>
                  </a:extLst>
                </a:gridCol>
                <a:gridCol w="1197473">
                  <a:extLst>
                    <a:ext uri="{9D8B030D-6E8A-4147-A177-3AD203B41FA5}">
                      <a16:colId xmlns:a16="http://schemas.microsoft.com/office/drawing/2014/main" val="1060218966"/>
                    </a:ext>
                  </a:extLst>
                </a:gridCol>
                <a:gridCol w="547780">
                  <a:extLst>
                    <a:ext uri="{9D8B030D-6E8A-4147-A177-3AD203B41FA5}">
                      <a16:colId xmlns:a16="http://schemas.microsoft.com/office/drawing/2014/main" val="519715047"/>
                    </a:ext>
                  </a:extLst>
                </a:gridCol>
              </a:tblGrid>
              <a:tr h="1151059">
                <a:tc>
                  <a:txBody>
                    <a:bodyPr/>
                    <a:lstStyle/>
                    <a:p>
                      <a:pPr algn="ctr" fontAlgn="ctr"/>
                      <a:r>
                        <a:rPr lang="es-AR" sz="1000" b="1" i="0" u="none" strike="noStrike" dirty="0">
                          <a:solidFill>
                            <a:srgbClr val="000000"/>
                          </a:solidFill>
                          <a:effectLst/>
                          <a:latin typeface="Calibri" panose="020F0502020204030204" pitchFamily="34" charset="0"/>
                        </a:rPr>
                        <a:t>CUIL</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effectLst/>
                          <a:latin typeface="Calibri" panose="020F0502020204030204" pitchFamily="34" charset="0"/>
                        </a:rPr>
                        <a:t>Apellido y Nombre</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effectLst/>
                          <a:latin typeface="Calibri" panose="020F0502020204030204" pitchFamily="34" charset="0"/>
                        </a:rPr>
                        <a:t>Obra Social</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effectLst/>
                          <a:latin typeface="Calibri" panose="020F0502020204030204" pitchFamily="34" charset="0"/>
                        </a:rPr>
                        <a:t>Corresponde Reducción?</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effectLst/>
                          <a:latin typeface="Calibri" panose="020F0502020204030204" pitchFamily="34" charset="0"/>
                        </a:rPr>
                        <a:t>Con Cobertura S.C.V.O.?</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effectLst/>
                          <a:latin typeface="Calibri" panose="020F0502020204030204" pitchFamily="34" charset="0"/>
                        </a:rPr>
                        <a:t>Situación</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effectLst/>
                          <a:latin typeface="Calibri" panose="020F0502020204030204" pitchFamily="34" charset="0"/>
                        </a:rPr>
                        <a:t>Condición</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effectLst/>
                          <a:latin typeface="Calibri" panose="020F0502020204030204" pitchFamily="34" charset="0"/>
                        </a:rPr>
                        <a:t>Actividad</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effectLst/>
                          <a:latin typeface="Calibri" panose="020F0502020204030204" pitchFamily="34" charset="0"/>
                        </a:rPr>
                        <a:t>Modalidad de Contrato</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effectLst/>
                          <a:latin typeface="Calibri" panose="020F0502020204030204" pitchFamily="34" charset="0"/>
                        </a:rPr>
                        <a:t>Código de siniestrado</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effectLst/>
                          <a:latin typeface="Calibri" panose="020F0502020204030204" pitchFamily="34" charset="0"/>
                        </a:rPr>
                        <a:t>Localidad</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422279"/>
                  </a:ext>
                </a:extLst>
              </a:tr>
              <a:tr h="670142">
                <a:tc>
                  <a:txBody>
                    <a:bodyPr/>
                    <a:lstStyle/>
                    <a:p>
                      <a:pPr algn="ctr" fontAlgn="ctr"/>
                      <a:endParaRPr lang="es-AR" sz="1000" b="0" i="0" u="none" strike="noStrike" dirty="0">
                        <a:solidFill>
                          <a:srgbClr val="000000"/>
                        </a:solidFill>
                        <a:effectLst/>
                        <a:latin typeface="Calibri" panose="020F0502020204030204" pitchFamily="34" charset="0"/>
                      </a:endParaRP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AR" sz="1000" b="0" i="0" u="none" strike="noStrike" dirty="0">
                        <a:solidFill>
                          <a:srgbClr val="000000"/>
                        </a:solidFill>
                        <a:effectLst/>
                        <a:latin typeface="Calibri" panose="020F0502020204030204" pitchFamily="34" charset="0"/>
                      </a:endParaRP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901</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Si</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Si</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14</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13</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38</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12</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0</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48</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350903"/>
                  </a:ext>
                </a:extLst>
              </a:tr>
              <a:tr h="670142">
                <a:tc>
                  <a:txBody>
                    <a:bodyPr/>
                    <a:lstStyle/>
                    <a:p>
                      <a:pPr algn="ctr" fontAlgn="ctr"/>
                      <a:endParaRPr lang="es-AR" sz="1000" b="0" i="0" u="none" strike="noStrike" dirty="0">
                        <a:solidFill>
                          <a:srgbClr val="000000"/>
                        </a:solidFill>
                        <a:effectLst/>
                        <a:latin typeface="Calibri" panose="020F0502020204030204" pitchFamily="34" charset="0"/>
                      </a:endParaRP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AR" sz="1000" b="0" i="0" u="none" strike="noStrike" dirty="0">
                        <a:solidFill>
                          <a:srgbClr val="000000"/>
                        </a:solidFill>
                        <a:effectLst/>
                        <a:latin typeface="Calibri" panose="020F0502020204030204" pitchFamily="34" charset="0"/>
                      </a:endParaRP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106302</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Si</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Si</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13</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38</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12</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0</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48</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47151"/>
                  </a:ext>
                </a:extLst>
              </a:tr>
              <a:tr h="670142">
                <a:tc>
                  <a:txBody>
                    <a:bodyPr/>
                    <a:lstStyle/>
                    <a:p>
                      <a:pPr algn="ctr" fontAlgn="ctr"/>
                      <a:endParaRPr lang="es-AR" sz="1000" b="0" i="0" u="none" strike="noStrike" dirty="0">
                        <a:solidFill>
                          <a:srgbClr val="000000"/>
                        </a:solidFill>
                        <a:effectLst/>
                        <a:latin typeface="Calibri" panose="020F0502020204030204" pitchFamily="34" charset="0"/>
                      </a:endParaRP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AR" sz="1000" b="0" i="0" u="none" strike="noStrike" dirty="0">
                        <a:solidFill>
                          <a:srgbClr val="000000"/>
                        </a:solidFill>
                        <a:effectLst/>
                        <a:latin typeface="Calibri" panose="020F0502020204030204" pitchFamily="34" charset="0"/>
                      </a:endParaRP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106302</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Si</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Si</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13</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38</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11</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0</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48</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536106"/>
                  </a:ext>
                </a:extLst>
              </a:tr>
              <a:tr h="670142">
                <a:tc>
                  <a:txBody>
                    <a:bodyPr/>
                    <a:lstStyle/>
                    <a:p>
                      <a:pPr algn="ctr" fontAlgn="ctr"/>
                      <a:endParaRPr lang="es-AR" sz="1000" b="0" i="0" u="none" strike="noStrike" dirty="0">
                        <a:solidFill>
                          <a:srgbClr val="000000"/>
                        </a:solidFill>
                        <a:effectLst/>
                        <a:latin typeface="Calibri" panose="020F0502020204030204" pitchFamily="34" charset="0"/>
                      </a:endParaRP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AR" sz="1000" b="0" i="0" u="none" strike="noStrike" dirty="0">
                        <a:solidFill>
                          <a:srgbClr val="000000"/>
                        </a:solidFill>
                        <a:effectLst/>
                        <a:latin typeface="Calibri" panose="020F0502020204030204" pitchFamily="34" charset="0"/>
                      </a:endParaRP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2501</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Si</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Si</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14</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13</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38</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14</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0</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48</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869305"/>
                  </a:ext>
                </a:extLst>
              </a:tr>
              <a:tr h="670142">
                <a:tc>
                  <a:txBody>
                    <a:bodyPr/>
                    <a:lstStyle/>
                    <a:p>
                      <a:pPr algn="ctr" fontAlgn="ctr"/>
                      <a:endParaRPr lang="es-AR" sz="1000" b="0" i="0" u="none" strike="noStrike" dirty="0">
                        <a:solidFill>
                          <a:srgbClr val="000000"/>
                        </a:solidFill>
                        <a:effectLst/>
                        <a:latin typeface="Calibri" panose="020F0502020204030204" pitchFamily="34" charset="0"/>
                      </a:endParaRP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AR" sz="1000" b="0" i="0" u="none" strike="noStrike" dirty="0">
                        <a:solidFill>
                          <a:srgbClr val="000000"/>
                        </a:solidFill>
                        <a:effectLst/>
                        <a:latin typeface="Calibri" panose="020F0502020204030204" pitchFamily="34" charset="0"/>
                      </a:endParaRP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3009</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Si</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Si</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39</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12</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0</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0" i="0" u="none" strike="noStrike" dirty="0">
                          <a:solidFill>
                            <a:srgbClr val="000000"/>
                          </a:solidFill>
                          <a:effectLst/>
                          <a:latin typeface="Calibri" panose="020F0502020204030204" pitchFamily="34" charset="0"/>
                        </a:rPr>
                        <a:t>48</a:t>
                      </a:r>
                    </a:p>
                  </a:txBody>
                  <a:tcPr marL="9139" marR="9139" marT="9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659116"/>
                  </a:ext>
                </a:extLst>
              </a:tr>
            </a:tbl>
          </a:graphicData>
        </a:graphic>
      </p:graphicFrame>
      <p:sp>
        <p:nvSpPr>
          <p:cNvPr id="5" name="Elipse 4">
            <a:extLst>
              <a:ext uri="{FF2B5EF4-FFF2-40B4-BE49-F238E27FC236}">
                <a16:creationId xmlns:a16="http://schemas.microsoft.com/office/drawing/2014/main" id="{79E5DFBB-CC83-EAD3-0053-5F61B4F9240A}"/>
              </a:ext>
            </a:extLst>
          </p:cNvPr>
          <p:cNvSpPr/>
          <p:nvPr/>
        </p:nvSpPr>
        <p:spPr>
          <a:xfrm>
            <a:off x="6551629" y="1342663"/>
            <a:ext cx="751996" cy="523175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5">
            <a:extLst>
              <a:ext uri="{FF2B5EF4-FFF2-40B4-BE49-F238E27FC236}">
                <a16:creationId xmlns:a16="http://schemas.microsoft.com/office/drawing/2014/main" id="{68895BF5-AB26-8A2D-28D8-F895CECF6676}"/>
              </a:ext>
            </a:extLst>
          </p:cNvPr>
          <p:cNvSpPr/>
          <p:nvPr/>
        </p:nvSpPr>
        <p:spPr>
          <a:xfrm>
            <a:off x="6702458" y="2818614"/>
            <a:ext cx="480767" cy="8107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Rectángulo 6">
            <a:extLst>
              <a:ext uri="{FF2B5EF4-FFF2-40B4-BE49-F238E27FC236}">
                <a16:creationId xmlns:a16="http://schemas.microsoft.com/office/drawing/2014/main" id="{ABC72932-8FB0-4A68-5C8A-C697A4F0B9CD}"/>
              </a:ext>
            </a:extLst>
          </p:cNvPr>
          <p:cNvSpPr/>
          <p:nvPr/>
        </p:nvSpPr>
        <p:spPr>
          <a:xfrm>
            <a:off x="6702457" y="4864231"/>
            <a:ext cx="480767" cy="6511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4261659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2D456-264D-788F-E7DC-F1A94477DB6D}"/>
              </a:ext>
            </a:extLst>
          </p:cNvPr>
          <p:cNvSpPr>
            <a:spLocks noGrp="1"/>
          </p:cNvSpPr>
          <p:nvPr>
            <p:ph type="title"/>
          </p:nvPr>
        </p:nvSpPr>
        <p:spPr/>
        <p:txBody>
          <a:bodyPr/>
          <a:lstStyle/>
          <a:p>
            <a:r>
              <a:rPr lang="es-AR" dirty="0"/>
              <a:t>Parametrización: Máxima simplificación.</a:t>
            </a:r>
          </a:p>
        </p:txBody>
      </p:sp>
      <p:sp>
        <p:nvSpPr>
          <p:cNvPr id="3" name="Marcador de contenido 2">
            <a:extLst>
              <a:ext uri="{FF2B5EF4-FFF2-40B4-BE49-F238E27FC236}">
                <a16:creationId xmlns:a16="http://schemas.microsoft.com/office/drawing/2014/main" id="{D4924E40-8B47-CFF2-C21B-7C6325F54E74}"/>
              </a:ext>
            </a:extLst>
          </p:cNvPr>
          <p:cNvSpPr>
            <a:spLocks noGrp="1"/>
          </p:cNvSpPr>
          <p:nvPr>
            <p:ph idx="1"/>
          </p:nvPr>
        </p:nvSpPr>
        <p:spPr/>
        <p:txBody>
          <a:bodyPr>
            <a:normAutofit fontScale="92500" lnSpcReduction="10000"/>
          </a:bodyPr>
          <a:lstStyle/>
          <a:p>
            <a:pPr algn="just"/>
            <a:r>
              <a:rPr lang="es-AR" dirty="0"/>
              <a:t>La máxima simplificación, para aquellos liquidadores que no tengan un sistema complejo aplicable a diferentes convenios colectivos, sería generar un sistema que establezca pocos parámetros, pero que permitan obtener el F 931.</a:t>
            </a:r>
          </a:p>
          <a:p>
            <a:pPr marL="0" indent="0">
              <a:buNone/>
            </a:pPr>
            <a:r>
              <a:rPr lang="es-AR" dirty="0"/>
              <a:t>Para conceptos aportantes exclusivamente a Jubilación docente, Obra Social y Sindicatos</a:t>
            </a:r>
          </a:p>
          <a:p>
            <a:pPr marL="0" indent="0">
              <a:buNone/>
            </a:pPr>
            <a:r>
              <a:rPr lang="es-AR" dirty="0"/>
              <a:t>Para conceptos no remunerativos:</a:t>
            </a:r>
          </a:p>
          <a:p>
            <a:r>
              <a:rPr lang="es-AR" dirty="0"/>
              <a:t>Garantía no remunerativa.</a:t>
            </a:r>
          </a:p>
          <a:p>
            <a:pPr algn="just"/>
            <a:r>
              <a:rPr lang="es-AR" dirty="0"/>
              <a:t>La parametrización se realiza, y es por única vez (queda automáticamente para las declaraciones futuras, por lo que es muy importante realizarla correctamente.</a:t>
            </a:r>
          </a:p>
        </p:txBody>
      </p:sp>
    </p:spTree>
    <p:extLst>
      <p:ext uri="{BB962C8B-B14F-4D97-AF65-F5344CB8AC3E}">
        <p14:creationId xmlns:p14="http://schemas.microsoft.com/office/powerpoint/2010/main" val="117081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BDE45-0267-B13C-DC61-C1EB88E024A6}"/>
              </a:ext>
            </a:extLst>
          </p:cNvPr>
          <p:cNvSpPr>
            <a:spLocks noGrp="1"/>
          </p:cNvSpPr>
          <p:nvPr>
            <p:ph type="title"/>
          </p:nvPr>
        </p:nvSpPr>
        <p:spPr/>
        <p:txBody>
          <a:bodyPr/>
          <a:lstStyle/>
          <a:p>
            <a:r>
              <a:rPr lang="es-AR" dirty="0"/>
              <a:t>Acuerdo Subsecretaría de Trabajo con ARCA .</a:t>
            </a:r>
          </a:p>
        </p:txBody>
      </p:sp>
      <p:sp>
        <p:nvSpPr>
          <p:cNvPr id="3" name="Marcador de contenido 2">
            <a:extLst>
              <a:ext uri="{FF2B5EF4-FFF2-40B4-BE49-F238E27FC236}">
                <a16:creationId xmlns:a16="http://schemas.microsoft.com/office/drawing/2014/main" id="{2B17CA45-15E0-E646-80D8-7641AAE9DD3D}"/>
              </a:ext>
            </a:extLst>
          </p:cNvPr>
          <p:cNvSpPr>
            <a:spLocks noGrp="1"/>
          </p:cNvSpPr>
          <p:nvPr>
            <p:ph idx="1"/>
          </p:nvPr>
        </p:nvSpPr>
        <p:spPr/>
        <p:txBody>
          <a:bodyPr/>
          <a:lstStyle/>
          <a:p>
            <a:pPr algn="just"/>
            <a:r>
              <a:rPr lang="es-AR" b="1" dirty="0">
                <a:solidFill>
                  <a:srgbClr val="222222"/>
                </a:solidFill>
                <a:latin typeface="Roboto" panose="02000000000000000000" pitchFamily="2" charset="0"/>
              </a:rPr>
              <a:t>El 1 de marzo de 2024, se publica en el Boletín Oficial de Mendoza la Resolución 675 de la Subsecretaría de Trabajo y Empleo, por la cual se establece:</a:t>
            </a:r>
          </a:p>
          <a:p>
            <a:pPr algn="just"/>
            <a:r>
              <a:rPr lang="es-AR" b="1" dirty="0">
                <a:solidFill>
                  <a:srgbClr val="222222"/>
                </a:solidFill>
                <a:latin typeface="Roboto" panose="02000000000000000000" pitchFamily="2" charset="0"/>
              </a:rPr>
              <a:t> </a:t>
            </a:r>
            <a:endParaRPr lang="es-AR" dirty="0"/>
          </a:p>
        </p:txBody>
      </p:sp>
      <p:pic>
        <p:nvPicPr>
          <p:cNvPr id="5" name="object 86">
            <a:extLst>
              <a:ext uri="{FF2B5EF4-FFF2-40B4-BE49-F238E27FC236}">
                <a16:creationId xmlns:a16="http://schemas.microsoft.com/office/drawing/2014/main" id="{26BA3743-25CA-0AEB-A1B2-D64E468D2A7E}"/>
              </a:ext>
            </a:extLst>
          </p:cNvPr>
          <p:cNvPicPr/>
          <p:nvPr/>
        </p:nvPicPr>
        <p:blipFill>
          <a:blip r:embed="rId2" cstate="print"/>
          <a:stretch>
            <a:fillRect/>
          </a:stretch>
        </p:blipFill>
        <p:spPr>
          <a:xfrm>
            <a:off x="209551" y="3000375"/>
            <a:ext cx="11801474" cy="3714750"/>
          </a:xfrm>
          <a:prstGeom prst="rect">
            <a:avLst/>
          </a:prstGeom>
          <a:solidFill>
            <a:schemeClr val="bg1">
              <a:lumMod val="95000"/>
            </a:schemeClr>
          </a:solidFill>
          <a:ln w="57150">
            <a:solidFill>
              <a:srgbClr val="FF0000"/>
            </a:solidFill>
            <a:extLst>
              <a:ext uri="{C807C97D-BFC1-408E-A445-0C87EB9F89A2}">
                <ask:lineSketchStyleProps xmlns:ask="http://schemas.microsoft.com/office/drawing/2018/sketchyshapes">
                  <ask:type>
                    <ask:lineSketchNone/>
                  </ask:type>
                </ask:lineSketchStyleProps>
              </a:ext>
            </a:extLst>
          </a:ln>
        </p:spPr>
      </p:pic>
    </p:spTree>
    <p:extLst>
      <p:ext uri="{BB962C8B-B14F-4D97-AF65-F5344CB8AC3E}">
        <p14:creationId xmlns:p14="http://schemas.microsoft.com/office/powerpoint/2010/main" val="3197974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0BE63-E547-D56C-48E1-AAD8C871F75D}"/>
              </a:ext>
            </a:extLst>
          </p:cNvPr>
          <p:cNvSpPr>
            <a:spLocks noGrp="1"/>
          </p:cNvSpPr>
          <p:nvPr>
            <p:ph type="title"/>
          </p:nvPr>
        </p:nvSpPr>
        <p:spPr/>
        <p:txBody>
          <a:bodyPr/>
          <a:lstStyle/>
          <a:p>
            <a:r>
              <a:rPr lang="es-AR" dirty="0"/>
              <a:t>Parámetros imprescindibles para sueldos remunerativos:</a:t>
            </a:r>
          </a:p>
        </p:txBody>
      </p:sp>
      <p:sp>
        <p:nvSpPr>
          <p:cNvPr id="3" name="Marcador de contenido 2">
            <a:extLst>
              <a:ext uri="{FF2B5EF4-FFF2-40B4-BE49-F238E27FC236}">
                <a16:creationId xmlns:a16="http://schemas.microsoft.com/office/drawing/2014/main" id="{AB535E70-D716-B303-DDE5-99DACF8EB5A7}"/>
              </a:ext>
            </a:extLst>
          </p:cNvPr>
          <p:cNvSpPr>
            <a:spLocks noGrp="1"/>
          </p:cNvSpPr>
          <p:nvPr>
            <p:ph idx="1"/>
          </p:nvPr>
        </p:nvSpPr>
        <p:spPr/>
        <p:txBody>
          <a:bodyPr>
            <a:normAutofit fontScale="92500" lnSpcReduction="10000"/>
          </a:bodyPr>
          <a:lstStyle/>
          <a:p>
            <a:r>
              <a:rPr lang="es-AR" dirty="0"/>
              <a:t>Sueldo no docentes Asociados a Código ARCA  110000</a:t>
            </a:r>
          </a:p>
          <a:p>
            <a:r>
              <a:rPr lang="es-AR" dirty="0"/>
              <a:t>S.A.C. no docentes. Asociados a Código ARCA  120001 (1er semestre), 120002 (2do semestre) y 120003 (pago proporcional.</a:t>
            </a:r>
          </a:p>
          <a:p>
            <a:r>
              <a:rPr lang="es-AR" dirty="0"/>
              <a:t>Estos sueldos deben caracterizarse con los códigos de ARCA  aportantes al sistema de jubilaciones y pensiones (Remuneraciones 1, 2, 3, 4, 5, 8 y 9.</a:t>
            </a:r>
          </a:p>
          <a:p>
            <a:endParaRPr lang="es-AR" dirty="0"/>
          </a:p>
          <a:p>
            <a:r>
              <a:rPr lang="es-AR" dirty="0"/>
              <a:t>Sueldo  docentes Asociar a 111000 en adelante y parametrizar.</a:t>
            </a:r>
          </a:p>
          <a:p>
            <a:r>
              <a:rPr lang="es-AR" dirty="0"/>
              <a:t>S.A.C.  docentes. Ídem SAC no docentes, pero parametrizar igual que sueldos docentes..</a:t>
            </a:r>
          </a:p>
          <a:p>
            <a:r>
              <a:rPr lang="es-AR" dirty="0"/>
              <a:t>Estos sueldos deben caracterizarse con los códigos de ARCA no aportantes al sistema de jubilaciones y pensiones (Remuneraciones  2, 4, 5, 6, 7, 8 y 9)</a:t>
            </a:r>
          </a:p>
          <a:p>
            <a:endParaRPr lang="es-AR" dirty="0"/>
          </a:p>
          <a:p>
            <a:endParaRPr lang="es-AR" dirty="0"/>
          </a:p>
          <a:p>
            <a:endParaRPr lang="es-AR" dirty="0"/>
          </a:p>
        </p:txBody>
      </p:sp>
    </p:spTree>
    <p:extLst>
      <p:ext uri="{BB962C8B-B14F-4D97-AF65-F5344CB8AC3E}">
        <p14:creationId xmlns:p14="http://schemas.microsoft.com/office/powerpoint/2010/main" val="3891924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A380C-9E70-6372-07AA-9330254DF0D4}"/>
              </a:ext>
            </a:extLst>
          </p:cNvPr>
          <p:cNvSpPr>
            <a:spLocks noGrp="1"/>
          </p:cNvSpPr>
          <p:nvPr>
            <p:ph type="title"/>
          </p:nvPr>
        </p:nvSpPr>
        <p:spPr/>
        <p:txBody>
          <a:bodyPr/>
          <a:lstStyle/>
          <a:p>
            <a:r>
              <a:rPr lang="es-AR" dirty="0"/>
              <a:t>A quienes no aportan los colegios Privados.</a:t>
            </a:r>
          </a:p>
        </p:txBody>
      </p:sp>
      <p:sp>
        <p:nvSpPr>
          <p:cNvPr id="3" name="Marcador de contenido 2">
            <a:extLst>
              <a:ext uri="{FF2B5EF4-FFF2-40B4-BE49-F238E27FC236}">
                <a16:creationId xmlns:a16="http://schemas.microsoft.com/office/drawing/2014/main" id="{A491D3E2-7D10-D98B-5DBB-4241942E9505}"/>
              </a:ext>
            </a:extLst>
          </p:cNvPr>
          <p:cNvSpPr>
            <a:spLocks noGrp="1"/>
          </p:cNvSpPr>
          <p:nvPr>
            <p:ph idx="1"/>
          </p:nvPr>
        </p:nvSpPr>
        <p:spPr/>
        <p:txBody>
          <a:bodyPr>
            <a:normAutofit/>
          </a:bodyPr>
          <a:lstStyle/>
          <a:p>
            <a:pPr marL="0" indent="0">
              <a:buNone/>
            </a:pPr>
            <a:r>
              <a:rPr lang="es-AR" dirty="0"/>
              <a:t>Para los docentes hay que consignar no a:</a:t>
            </a:r>
          </a:p>
          <a:p>
            <a:r>
              <a:rPr lang="es-AR" sz="1800" b="1" i="0" u="none" strike="noStrike" dirty="0">
                <a:solidFill>
                  <a:srgbClr val="000000"/>
                </a:solidFill>
                <a:effectLst/>
                <a:latin typeface="Calibri" panose="020F0502020204030204" pitchFamily="34" charset="0"/>
              </a:rPr>
              <a:t>Aportes RENATEA (ex RENATRE)</a:t>
            </a:r>
            <a:r>
              <a:rPr lang="es-AR" dirty="0"/>
              <a:t> </a:t>
            </a:r>
          </a:p>
          <a:p>
            <a:r>
              <a:rPr lang="es-AR" sz="1800" b="1" i="0" u="none" strike="noStrike" dirty="0">
                <a:solidFill>
                  <a:srgbClr val="000000"/>
                </a:solidFill>
                <a:effectLst/>
                <a:latin typeface="Calibri" panose="020F0502020204030204" pitchFamily="34" charset="0"/>
              </a:rPr>
              <a:t>Contribuciones RENATEA (ex RENATRE)</a:t>
            </a:r>
            <a:r>
              <a:rPr lang="es-AR" dirty="0"/>
              <a:t> </a:t>
            </a:r>
          </a:p>
          <a:p>
            <a:r>
              <a:rPr lang="es-AR" sz="1800" b="1" i="0" u="none" strike="noStrike" dirty="0">
                <a:solidFill>
                  <a:srgbClr val="000000"/>
                </a:solidFill>
                <a:effectLst/>
                <a:latin typeface="Calibri" panose="020F0502020204030204" pitchFamily="34" charset="0"/>
              </a:rPr>
              <a:t>Contribuciones Asignaciones Familiares</a:t>
            </a:r>
            <a:r>
              <a:rPr lang="es-AR" dirty="0"/>
              <a:t> </a:t>
            </a:r>
          </a:p>
          <a:p>
            <a:r>
              <a:rPr lang="es-AR" sz="1800" b="1" i="0" u="none" strike="noStrike" dirty="0">
                <a:solidFill>
                  <a:srgbClr val="000000"/>
                </a:solidFill>
                <a:effectLst/>
                <a:latin typeface="Calibri" panose="020F0502020204030204" pitchFamily="34" charset="0"/>
              </a:rPr>
              <a:t>Contribuciones Fondo Nacional de Empleo</a:t>
            </a:r>
          </a:p>
          <a:p>
            <a:pPr marL="0" indent="0">
              <a:buNone/>
            </a:pPr>
            <a:r>
              <a:rPr lang="es-AR" dirty="0"/>
              <a:t>Para los no docentes hay que consignar no a:</a:t>
            </a:r>
          </a:p>
          <a:p>
            <a:r>
              <a:rPr lang="es-AR" sz="1800" b="1" i="0" u="none" strike="noStrike" dirty="0">
                <a:solidFill>
                  <a:srgbClr val="000000"/>
                </a:solidFill>
                <a:effectLst/>
                <a:latin typeface="Calibri" panose="020F0502020204030204" pitchFamily="34" charset="0"/>
              </a:rPr>
              <a:t>Aportes RENATEA (ex RENATRE)</a:t>
            </a:r>
            <a:r>
              <a:rPr lang="es-AR" sz="1800" dirty="0"/>
              <a:t> </a:t>
            </a:r>
          </a:p>
          <a:p>
            <a:r>
              <a:rPr lang="es-AR" sz="1800" b="1" i="0" u="none" strike="noStrike" dirty="0">
                <a:solidFill>
                  <a:srgbClr val="000000"/>
                </a:solidFill>
                <a:effectLst/>
                <a:latin typeface="Calibri" panose="020F0502020204030204" pitchFamily="34" charset="0"/>
              </a:rPr>
              <a:t>Contribuciones RENATEA (ex RENATRE)</a:t>
            </a:r>
            <a:r>
              <a:rPr lang="es-AR" sz="1800" dirty="0"/>
              <a:t> </a:t>
            </a:r>
          </a:p>
          <a:p>
            <a:r>
              <a:rPr lang="es-AR" sz="1800" dirty="0"/>
              <a:t>El sistema, aun obliga a considerar remuneración 3 para los no docentes. De todas formas, si se consignó Código Empleador 7 (Educación Privada con reducciones), no calcula las contribuciones de Remuneración 3.</a:t>
            </a:r>
          </a:p>
        </p:txBody>
      </p:sp>
    </p:spTree>
    <p:extLst>
      <p:ext uri="{BB962C8B-B14F-4D97-AF65-F5344CB8AC3E}">
        <p14:creationId xmlns:p14="http://schemas.microsoft.com/office/powerpoint/2010/main" val="1983671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FCFA25-B36C-401D-14C7-ECB4B636DC29}"/>
              </a:ext>
            </a:extLst>
          </p:cNvPr>
          <p:cNvSpPr>
            <a:spLocks noGrp="1"/>
          </p:cNvSpPr>
          <p:nvPr>
            <p:ph type="title"/>
          </p:nvPr>
        </p:nvSpPr>
        <p:spPr/>
        <p:txBody>
          <a:bodyPr/>
          <a:lstStyle/>
          <a:p>
            <a:r>
              <a:rPr lang="es-AR" dirty="0"/>
              <a:t>Parámetros para conceptos que sólo aportan a Obra social y Sindicatos.</a:t>
            </a:r>
          </a:p>
        </p:txBody>
      </p:sp>
      <p:sp>
        <p:nvSpPr>
          <p:cNvPr id="3" name="Marcador de contenido 2">
            <a:extLst>
              <a:ext uri="{FF2B5EF4-FFF2-40B4-BE49-F238E27FC236}">
                <a16:creationId xmlns:a16="http://schemas.microsoft.com/office/drawing/2014/main" id="{942BC4BB-52E0-854A-A370-E6CBD57EEC5F}"/>
              </a:ext>
            </a:extLst>
          </p:cNvPr>
          <p:cNvSpPr>
            <a:spLocks noGrp="1"/>
          </p:cNvSpPr>
          <p:nvPr>
            <p:ph idx="1"/>
          </p:nvPr>
        </p:nvSpPr>
        <p:spPr/>
        <p:txBody>
          <a:bodyPr/>
          <a:lstStyle/>
          <a:p>
            <a:r>
              <a:rPr lang="es-AR" dirty="0"/>
              <a:t>R.2. CGEP. Se sugiere asociar a Código ARCA 550.000 y parametrizar</a:t>
            </a:r>
          </a:p>
          <a:p>
            <a:r>
              <a:rPr lang="es-AR" dirty="0"/>
              <a:t>En este caso, sólo se consigna que aporta a </a:t>
            </a:r>
          </a:p>
          <a:p>
            <a:r>
              <a:rPr lang="es-AR" sz="1800" b="1" i="0" u="none" strike="noStrike" dirty="0">
                <a:solidFill>
                  <a:srgbClr val="000000"/>
                </a:solidFill>
                <a:effectLst/>
                <a:latin typeface="Calibri" panose="020F0502020204030204" pitchFamily="34" charset="0"/>
              </a:rPr>
              <a:t>Aportes Obra Social</a:t>
            </a:r>
            <a:r>
              <a:rPr lang="es-AR" dirty="0"/>
              <a:t> </a:t>
            </a:r>
          </a:p>
          <a:p>
            <a:r>
              <a:rPr lang="es-AR" sz="1800" b="1" i="0" u="none" strike="noStrike" dirty="0">
                <a:solidFill>
                  <a:srgbClr val="000000"/>
                </a:solidFill>
                <a:effectLst/>
                <a:latin typeface="Calibri" panose="020F0502020204030204" pitchFamily="34" charset="0"/>
              </a:rPr>
              <a:t>Contribuciones Obra Social</a:t>
            </a:r>
            <a:r>
              <a:rPr lang="es-AR" dirty="0"/>
              <a:t> </a:t>
            </a:r>
          </a:p>
          <a:p>
            <a:r>
              <a:rPr lang="es-AR" sz="1800" b="1" i="0" u="none" strike="noStrike" dirty="0">
                <a:solidFill>
                  <a:srgbClr val="000000"/>
                </a:solidFill>
                <a:effectLst/>
                <a:latin typeface="Calibri" panose="020F0502020204030204" pitchFamily="34" charset="0"/>
              </a:rPr>
              <a:t>Aportes Fondo Solidario de Redistribución (ex ANSSAL)</a:t>
            </a:r>
            <a:r>
              <a:rPr lang="es-AR" dirty="0"/>
              <a:t> </a:t>
            </a:r>
          </a:p>
          <a:p>
            <a:r>
              <a:rPr lang="es-AR" sz="1800" b="1" i="0" u="none" strike="noStrike" dirty="0">
                <a:solidFill>
                  <a:srgbClr val="000000"/>
                </a:solidFill>
                <a:effectLst/>
                <a:latin typeface="Calibri" panose="020F0502020204030204" pitchFamily="34" charset="0"/>
              </a:rPr>
              <a:t>Contribuciones Fondo Solidario de Redistribución (ex ANSSAL)</a:t>
            </a:r>
            <a:r>
              <a:rPr lang="es-AR" dirty="0"/>
              <a:t> </a:t>
            </a:r>
          </a:p>
          <a:p>
            <a:r>
              <a:rPr lang="es-AR" dirty="0"/>
              <a:t>Contribuciones ART.</a:t>
            </a:r>
          </a:p>
        </p:txBody>
      </p:sp>
    </p:spTree>
    <p:extLst>
      <p:ext uri="{BB962C8B-B14F-4D97-AF65-F5344CB8AC3E}">
        <p14:creationId xmlns:p14="http://schemas.microsoft.com/office/powerpoint/2010/main" val="1600486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4C243-1DE5-C7DF-A4E3-3F8E8EF7E2D9}"/>
              </a:ext>
            </a:extLst>
          </p:cNvPr>
          <p:cNvSpPr>
            <a:spLocks noGrp="1"/>
          </p:cNvSpPr>
          <p:nvPr>
            <p:ph type="title"/>
          </p:nvPr>
        </p:nvSpPr>
        <p:spPr/>
        <p:txBody>
          <a:bodyPr/>
          <a:lstStyle/>
          <a:p>
            <a:r>
              <a:rPr lang="es-AR" dirty="0"/>
              <a:t>Conceptos no remunerativos.</a:t>
            </a:r>
          </a:p>
        </p:txBody>
      </p:sp>
      <p:sp>
        <p:nvSpPr>
          <p:cNvPr id="3" name="Marcador de contenido 2">
            <a:extLst>
              <a:ext uri="{FF2B5EF4-FFF2-40B4-BE49-F238E27FC236}">
                <a16:creationId xmlns:a16="http://schemas.microsoft.com/office/drawing/2014/main" id="{951A34F3-CD01-F845-87E0-60F4483A0573}"/>
              </a:ext>
            </a:extLst>
          </p:cNvPr>
          <p:cNvSpPr>
            <a:spLocks noGrp="1"/>
          </p:cNvSpPr>
          <p:nvPr>
            <p:ph idx="1"/>
          </p:nvPr>
        </p:nvSpPr>
        <p:spPr/>
        <p:txBody>
          <a:bodyPr/>
          <a:lstStyle/>
          <a:p>
            <a:r>
              <a:rPr lang="es-AR" dirty="0"/>
              <a:t>Garantías: Se sugiere asociar a Código ARCA 550.000 y parametrizar.</a:t>
            </a:r>
          </a:p>
          <a:p>
            <a:r>
              <a:rPr lang="es-AR" dirty="0"/>
              <a:t>Se sugiere que aporten exclusivamente a</a:t>
            </a:r>
          </a:p>
          <a:p>
            <a:pPr marL="0" indent="0">
              <a:buNone/>
            </a:pPr>
            <a:r>
              <a:rPr lang="es-AR" dirty="0"/>
              <a:t>Contribuciones ART.</a:t>
            </a:r>
          </a:p>
          <a:p>
            <a:endParaRPr lang="es-AR" dirty="0"/>
          </a:p>
          <a:p>
            <a:r>
              <a:rPr lang="es-AR" dirty="0"/>
              <a:t>Otros conceptos: útiles, incentivo, conectividad, etcétera.</a:t>
            </a:r>
          </a:p>
          <a:p>
            <a:r>
              <a:rPr lang="es-AR" dirty="0"/>
              <a:t>Se sugiere, sin son incluidos en el sistema, que no aporten a ningún concepto</a:t>
            </a:r>
          </a:p>
          <a:p>
            <a:endParaRPr lang="es-AR" dirty="0"/>
          </a:p>
        </p:txBody>
      </p:sp>
    </p:spTree>
    <p:extLst>
      <p:ext uri="{BB962C8B-B14F-4D97-AF65-F5344CB8AC3E}">
        <p14:creationId xmlns:p14="http://schemas.microsoft.com/office/powerpoint/2010/main" val="2724967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C25AD-BAAD-8602-872A-871C4EAAD6F5}"/>
              </a:ext>
            </a:extLst>
          </p:cNvPr>
          <p:cNvSpPr>
            <a:spLocks noGrp="1"/>
          </p:cNvSpPr>
          <p:nvPr>
            <p:ph type="title"/>
          </p:nvPr>
        </p:nvSpPr>
        <p:spPr/>
        <p:txBody>
          <a:bodyPr/>
          <a:lstStyle/>
          <a:p>
            <a:r>
              <a:rPr lang="es-AR" dirty="0"/>
              <a:t>Cargas para docentes.</a:t>
            </a:r>
          </a:p>
        </p:txBody>
      </p:sp>
      <p:sp>
        <p:nvSpPr>
          <p:cNvPr id="3" name="Marcador de contenido 2">
            <a:extLst>
              <a:ext uri="{FF2B5EF4-FFF2-40B4-BE49-F238E27FC236}">
                <a16:creationId xmlns:a16="http://schemas.microsoft.com/office/drawing/2014/main" id="{AF7F337E-2C4A-0F3B-4DAE-AC9B607295FC}"/>
              </a:ext>
            </a:extLst>
          </p:cNvPr>
          <p:cNvSpPr>
            <a:spLocks noGrp="1"/>
          </p:cNvSpPr>
          <p:nvPr>
            <p:ph idx="1"/>
          </p:nvPr>
        </p:nvSpPr>
        <p:spPr/>
        <p:txBody>
          <a:bodyPr/>
          <a:lstStyle/>
          <a:p>
            <a:r>
              <a:rPr lang="es-AR" dirty="0"/>
              <a:t>Recordar siempre lo importante de la correcta parametrización, y de los atributos que a cada concepto le hemos otorgado.</a:t>
            </a:r>
          </a:p>
          <a:p>
            <a:r>
              <a:rPr lang="es-AR" dirty="0"/>
              <a:t>En este caso, los conceptos de crédito remunerativos no se incluirán en Remuneraciones 1, 3, 10 ni 11</a:t>
            </a:r>
          </a:p>
          <a:p>
            <a:r>
              <a:rPr lang="es-AR" dirty="0"/>
              <a:t>La 1 y la 3, porque los docentes no aportan al régimen general, sino a la Ley 24016, la 10 y la 11, porque están reservadas al Decreto 814 que a los servicios educativos privados aun no se le aplican.</a:t>
            </a:r>
          </a:p>
          <a:p>
            <a:r>
              <a:rPr lang="es-AR" dirty="0"/>
              <a:t>Las garantías, sólo sumarán a Remuneración 9.</a:t>
            </a:r>
          </a:p>
          <a:p>
            <a:r>
              <a:rPr lang="es-AR" dirty="0"/>
              <a:t>La Resolución 2, aportará a Remuneraciones 4, 8 y 9.</a:t>
            </a:r>
          </a:p>
        </p:txBody>
      </p:sp>
    </p:spTree>
    <p:extLst>
      <p:ext uri="{BB962C8B-B14F-4D97-AF65-F5344CB8AC3E}">
        <p14:creationId xmlns:p14="http://schemas.microsoft.com/office/powerpoint/2010/main" val="3417947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5450F3-136D-5D08-F9D2-52C37A93D2A0}"/>
              </a:ext>
            </a:extLst>
          </p:cNvPr>
          <p:cNvSpPr>
            <a:spLocks noGrp="1"/>
          </p:cNvSpPr>
          <p:nvPr>
            <p:ph type="title"/>
          </p:nvPr>
        </p:nvSpPr>
        <p:spPr/>
        <p:txBody>
          <a:bodyPr/>
          <a:lstStyle/>
          <a:p>
            <a:r>
              <a:rPr lang="es-AR" dirty="0"/>
              <a:t>Retenciones sobre sueldos docentes programáticos.</a:t>
            </a:r>
          </a:p>
        </p:txBody>
      </p:sp>
      <p:sp>
        <p:nvSpPr>
          <p:cNvPr id="3" name="Marcador de contenido 2">
            <a:extLst>
              <a:ext uri="{FF2B5EF4-FFF2-40B4-BE49-F238E27FC236}">
                <a16:creationId xmlns:a16="http://schemas.microsoft.com/office/drawing/2014/main" id="{4398BEC4-602F-1994-30C3-BC55F58E783A}"/>
              </a:ext>
            </a:extLst>
          </p:cNvPr>
          <p:cNvSpPr>
            <a:spLocks noGrp="1"/>
          </p:cNvSpPr>
          <p:nvPr>
            <p:ph idx="1"/>
          </p:nvPr>
        </p:nvSpPr>
        <p:spPr/>
        <p:txBody>
          <a:bodyPr/>
          <a:lstStyle/>
          <a:p>
            <a:pPr algn="just"/>
            <a:r>
              <a:rPr lang="es-AR" dirty="0"/>
              <a:t>Las retenciones docentes, deben tener en consideración que no son aportantes al sistema previsional, por lo que se deben correlacionar con otros conceptos retenibles:</a:t>
            </a:r>
          </a:p>
          <a:p>
            <a:r>
              <a:rPr lang="es-AR" dirty="0"/>
              <a:t>Ejemplo:</a:t>
            </a:r>
          </a:p>
          <a:p>
            <a:pPr algn="just"/>
            <a:r>
              <a:rPr lang="es-AR" dirty="0"/>
              <a:t>Jubilación docente 11% con 820000 de ARCA , dado que si se consignara con 810000, daría una inconsistencia porque lo haría aportar a la Retribución 1. </a:t>
            </a:r>
          </a:p>
          <a:p>
            <a:r>
              <a:rPr lang="es-AR" dirty="0"/>
              <a:t>Ídem Jubilación docente 2%.</a:t>
            </a:r>
          </a:p>
        </p:txBody>
      </p:sp>
    </p:spTree>
    <p:extLst>
      <p:ext uri="{BB962C8B-B14F-4D97-AF65-F5344CB8AC3E}">
        <p14:creationId xmlns:p14="http://schemas.microsoft.com/office/powerpoint/2010/main" val="3175000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EA307-B7AE-D0B1-FB41-D36FF62670FB}"/>
              </a:ext>
            </a:extLst>
          </p:cNvPr>
          <p:cNvSpPr>
            <a:spLocks noGrp="1"/>
          </p:cNvSpPr>
          <p:nvPr>
            <p:ph type="title"/>
          </p:nvPr>
        </p:nvSpPr>
        <p:spPr/>
        <p:txBody>
          <a:bodyPr/>
          <a:lstStyle/>
          <a:p>
            <a:r>
              <a:rPr lang="es-AR" dirty="0"/>
              <a:t>Retenciones.</a:t>
            </a:r>
          </a:p>
        </p:txBody>
      </p:sp>
      <p:sp>
        <p:nvSpPr>
          <p:cNvPr id="3" name="Marcador de contenido 2">
            <a:extLst>
              <a:ext uri="{FF2B5EF4-FFF2-40B4-BE49-F238E27FC236}">
                <a16:creationId xmlns:a16="http://schemas.microsoft.com/office/drawing/2014/main" id="{91039123-BC45-3BD9-E16A-08D9AB8ADABD}"/>
              </a:ext>
            </a:extLst>
          </p:cNvPr>
          <p:cNvSpPr>
            <a:spLocks noGrp="1"/>
          </p:cNvSpPr>
          <p:nvPr>
            <p:ph idx="1"/>
          </p:nvPr>
        </p:nvSpPr>
        <p:spPr/>
        <p:txBody>
          <a:bodyPr/>
          <a:lstStyle/>
          <a:p>
            <a:r>
              <a:rPr lang="es-AR" dirty="0"/>
              <a:t>Hay que tener muy en cuenta correlacionar conceptos ARCA con conceptos propios:</a:t>
            </a:r>
          </a:p>
          <a:p>
            <a:endParaRPr lang="es-AR" dirty="0"/>
          </a:p>
          <a:p>
            <a:endParaRPr lang="es-AR" dirty="0"/>
          </a:p>
        </p:txBody>
      </p:sp>
      <p:graphicFrame>
        <p:nvGraphicFramePr>
          <p:cNvPr id="4" name="Tabla 3">
            <a:extLst>
              <a:ext uri="{FF2B5EF4-FFF2-40B4-BE49-F238E27FC236}">
                <a16:creationId xmlns:a16="http://schemas.microsoft.com/office/drawing/2014/main" id="{C880FC85-7773-4184-0F77-071F76FAA685}"/>
              </a:ext>
            </a:extLst>
          </p:cNvPr>
          <p:cNvGraphicFramePr>
            <a:graphicFrameLocks noGrp="1"/>
          </p:cNvGraphicFramePr>
          <p:nvPr>
            <p:extLst>
              <p:ext uri="{D42A27DB-BD31-4B8C-83A1-F6EECF244321}">
                <p14:modId xmlns:p14="http://schemas.microsoft.com/office/powerpoint/2010/main" val="3024116440"/>
              </p:ext>
            </p:extLst>
          </p:nvPr>
        </p:nvGraphicFramePr>
        <p:xfrm>
          <a:off x="838200" y="2948781"/>
          <a:ext cx="10643886" cy="3544099"/>
        </p:xfrm>
        <a:graphic>
          <a:graphicData uri="http://schemas.openxmlformats.org/drawingml/2006/table">
            <a:tbl>
              <a:tblPr/>
              <a:tblGrid>
                <a:gridCol w="2687073">
                  <a:extLst>
                    <a:ext uri="{9D8B030D-6E8A-4147-A177-3AD203B41FA5}">
                      <a16:colId xmlns:a16="http://schemas.microsoft.com/office/drawing/2014/main" val="548307249"/>
                    </a:ext>
                  </a:extLst>
                </a:gridCol>
                <a:gridCol w="7956813">
                  <a:extLst>
                    <a:ext uri="{9D8B030D-6E8A-4147-A177-3AD203B41FA5}">
                      <a16:colId xmlns:a16="http://schemas.microsoft.com/office/drawing/2014/main" val="2783681982"/>
                    </a:ext>
                  </a:extLst>
                </a:gridCol>
              </a:tblGrid>
              <a:tr h="272623">
                <a:tc>
                  <a:txBody>
                    <a:bodyPr/>
                    <a:lstStyle/>
                    <a:p>
                      <a:pPr algn="r" fontAlgn="ctr"/>
                      <a:r>
                        <a:rPr lang="es-AR" sz="900" b="1" i="0" u="none" strike="noStrike" dirty="0">
                          <a:solidFill>
                            <a:srgbClr val="000000"/>
                          </a:solidFill>
                          <a:effectLst/>
                          <a:latin typeface="Calibri" panose="020F0502020204030204" pitchFamily="34" charset="0"/>
                        </a:rPr>
                        <a:t>810000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Sistema previsional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3697148"/>
                  </a:ext>
                </a:extLst>
              </a:tr>
              <a:tr h="272623">
                <a:tc>
                  <a:txBody>
                    <a:bodyPr/>
                    <a:lstStyle/>
                    <a:p>
                      <a:pPr algn="r" fontAlgn="ctr"/>
                      <a:r>
                        <a:rPr lang="es-AR" sz="900" b="1" i="0" u="none" strike="noStrike" dirty="0">
                          <a:solidFill>
                            <a:srgbClr val="000000"/>
                          </a:solidFill>
                          <a:effectLst/>
                          <a:latin typeface="Calibri" panose="020F0502020204030204" pitchFamily="34" charset="0"/>
                        </a:rPr>
                        <a:t>810001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INSSJyP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2333238"/>
                  </a:ext>
                </a:extLst>
              </a:tr>
              <a:tr h="272623">
                <a:tc>
                  <a:txBody>
                    <a:bodyPr/>
                    <a:lstStyle/>
                    <a:p>
                      <a:pPr algn="r" fontAlgn="ctr"/>
                      <a:r>
                        <a:rPr lang="es-AR" sz="900" b="1" i="0" u="none" strike="noStrike" dirty="0">
                          <a:solidFill>
                            <a:srgbClr val="000000"/>
                          </a:solidFill>
                          <a:effectLst/>
                          <a:latin typeface="Calibri" panose="020F0502020204030204" pitchFamily="34" charset="0"/>
                        </a:rPr>
                        <a:t>810002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Obra Social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1942206"/>
                  </a:ext>
                </a:extLst>
              </a:tr>
              <a:tr h="272623">
                <a:tc>
                  <a:txBody>
                    <a:bodyPr/>
                    <a:lstStyle/>
                    <a:p>
                      <a:pPr algn="r" fontAlgn="ctr"/>
                      <a:r>
                        <a:rPr lang="es-AR" sz="900" b="1" i="0" u="none" strike="noStrike" dirty="0">
                          <a:solidFill>
                            <a:srgbClr val="000000"/>
                          </a:solidFill>
                          <a:effectLst/>
                          <a:latin typeface="Calibri" panose="020F0502020204030204" pitchFamily="34" charset="0"/>
                        </a:rPr>
                        <a:t>810003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Fondo Solidario de Redistribución (ex ANSSAL)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9237605"/>
                  </a:ext>
                </a:extLst>
              </a:tr>
              <a:tr h="272623">
                <a:tc>
                  <a:txBody>
                    <a:bodyPr/>
                    <a:lstStyle/>
                    <a:p>
                      <a:pPr algn="r" fontAlgn="ctr"/>
                      <a:r>
                        <a:rPr lang="es-AR" sz="900" b="1" i="0" u="none" strike="noStrike" dirty="0">
                          <a:solidFill>
                            <a:srgbClr val="000000"/>
                          </a:solidFill>
                          <a:effectLst/>
                          <a:latin typeface="Calibri" panose="020F0502020204030204" pitchFamily="34" charset="0"/>
                        </a:rPr>
                        <a:t>810004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Cuota Sindical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4784424"/>
                  </a:ext>
                </a:extLst>
              </a:tr>
              <a:tr h="272623">
                <a:tc>
                  <a:txBody>
                    <a:bodyPr/>
                    <a:lstStyle/>
                    <a:p>
                      <a:pPr algn="r" fontAlgn="ctr"/>
                      <a:r>
                        <a:rPr lang="es-AR" sz="900" b="1" i="0" u="none" strike="noStrike" dirty="0">
                          <a:solidFill>
                            <a:srgbClr val="000000"/>
                          </a:solidFill>
                          <a:effectLst/>
                          <a:latin typeface="Calibri" panose="020F0502020204030204" pitchFamily="34" charset="0"/>
                        </a:rPr>
                        <a:t>810005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Seguro de Vida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6218165"/>
                  </a:ext>
                </a:extLst>
              </a:tr>
              <a:tr h="272623">
                <a:tc>
                  <a:txBody>
                    <a:bodyPr/>
                    <a:lstStyle/>
                    <a:p>
                      <a:pPr algn="r" fontAlgn="ctr"/>
                      <a:r>
                        <a:rPr lang="es-AR" sz="900" b="1" i="0" u="none" strike="noStrike" dirty="0">
                          <a:solidFill>
                            <a:srgbClr val="000000"/>
                          </a:solidFill>
                          <a:effectLst/>
                          <a:latin typeface="Calibri" panose="020F0502020204030204" pitchFamily="34" charset="0"/>
                        </a:rPr>
                        <a:t>810006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RENATEA (ex RENATRE)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1233424"/>
                  </a:ext>
                </a:extLst>
              </a:tr>
              <a:tr h="272623">
                <a:tc>
                  <a:txBody>
                    <a:bodyPr/>
                    <a:lstStyle/>
                    <a:p>
                      <a:pPr algn="r" fontAlgn="ctr"/>
                      <a:r>
                        <a:rPr lang="es-AR" sz="900" b="1" i="0" u="none" strike="noStrike" dirty="0">
                          <a:solidFill>
                            <a:srgbClr val="000000"/>
                          </a:solidFill>
                          <a:effectLst/>
                          <a:latin typeface="Calibri" panose="020F0502020204030204" pitchFamily="34" charset="0"/>
                        </a:rPr>
                        <a:t>810007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Préstamos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6164551"/>
                  </a:ext>
                </a:extLst>
              </a:tr>
              <a:tr h="272623">
                <a:tc>
                  <a:txBody>
                    <a:bodyPr/>
                    <a:lstStyle/>
                    <a:p>
                      <a:pPr algn="r" fontAlgn="ctr"/>
                      <a:r>
                        <a:rPr lang="es-AR" sz="900" b="1" i="0" u="none" strike="noStrike" dirty="0">
                          <a:solidFill>
                            <a:srgbClr val="000000"/>
                          </a:solidFill>
                          <a:effectLst/>
                          <a:latin typeface="Calibri" panose="020F0502020204030204" pitchFamily="34" charset="0"/>
                        </a:rPr>
                        <a:t>810008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Impuesto a las Ganancias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8532536"/>
                  </a:ext>
                </a:extLst>
              </a:tr>
              <a:tr h="272623">
                <a:tc>
                  <a:txBody>
                    <a:bodyPr/>
                    <a:lstStyle/>
                    <a:p>
                      <a:pPr algn="r" fontAlgn="ctr"/>
                      <a:r>
                        <a:rPr lang="es-AR" sz="900" b="1" i="0" u="none" strike="noStrike" dirty="0">
                          <a:solidFill>
                            <a:srgbClr val="000000"/>
                          </a:solidFill>
                          <a:effectLst/>
                          <a:latin typeface="Calibri" panose="020F0502020204030204" pitchFamily="34" charset="0"/>
                        </a:rPr>
                        <a:t>810009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Obra Social - Adherentes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1999939"/>
                  </a:ext>
                </a:extLst>
              </a:tr>
              <a:tr h="272623">
                <a:tc>
                  <a:txBody>
                    <a:bodyPr/>
                    <a:lstStyle/>
                    <a:p>
                      <a:pPr algn="r" fontAlgn="ctr"/>
                      <a:r>
                        <a:rPr lang="es-AR" sz="900" b="1" i="0" u="none" strike="noStrike" dirty="0">
                          <a:solidFill>
                            <a:srgbClr val="000000"/>
                          </a:solidFill>
                          <a:effectLst/>
                          <a:latin typeface="Calibri" panose="020F0502020204030204" pitchFamily="34" charset="0"/>
                        </a:rPr>
                        <a:t>810010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Fondo Solidario de Redistribución (ex ANSSAL) - Adherentes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9416244"/>
                  </a:ext>
                </a:extLst>
              </a:tr>
              <a:tr h="272623">
                <a:tc>
                  <a:txBody>
                    <a:bodyPr/>
                    <a:lstStyle/>
                    <a:p>
                      <a:pPr algn="r" fontAlgn="ctr"/>
                      <a:r>
                        <a:rPr lang="es-AR" sz="900" b="1" i="0" u="none" strike="noStrike" dirty="0">
                          <a:solidFill>
                            <a:srgbClr val="000000"/>
                          </a:solidFill>
                          <a:effectLst/>
                          <a:latin typeface="Calibri" panose="020F0502020204030204" pitchFamily="34" charset="0"/>
                        </a:rPr>
                        <a:t>820000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Otros descuentos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5765537"/>
                  </a:ext>
                </a:extLst>
              </a:tr>
              <a:tr h="272623">
                <a:tc>
                  <a:txBody>
                    <a:bodyPr/>
                    <a:lstStyle/>
                    <a:p>
                      <a:pPr algn="r" fontAlgn="ctr"/>
                      <a:r>
                        <a:rPr lang="pt-BR" sz="900" b="0" i="1" u="none" strike="noStrike" dirty="0">
                          <a:solidFill>
                            <a:srgbClr val="000000"/>
                          </a:solidFill>
                          <a:effectLst/>
                          <a:latin typeface="Calibri" panose="020F0502020204030204" pitchFamily="34" charset="0"/>
                        </a:rPr>
                        <a:t>Rango desde 821000 a 829999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AR" sz="900" b="0" i="0" u="none" strike="noStrike" dirty="0">
                          <a:solidFill>
                            <a:srgbClr val="000000"/>
                          </a:solidFill>
                          <a:effectLst/>
                          <a:latin typeface="Calibri" panose="020F0502020204030204" pitchFamily="34" charset="0"/>
                        </a:rPr>
                        <a:t>A ingresar por el contribuyente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915663"/>
                  </a:ext>
                </a:extLst>
              </a:tr>
            </a:tbl>
          </a:graphicData>
        </a:graphic>
      </p:graphicFrame>
      <p:sp>
        <p:nvSpPr>
          <p:cNvPr id="5" name="Rectángulo 4">
            <a:extLst>
              <a:ext uri="{FF2B5EF4-FFF2-40B4-BE49-F238E27FC236}">
                <a16:creationId xmlns:a16="http://schemas.microsoft.com/office/drawing/2014/main" id="{15F0114C-CF3D-4CCA-ADC6-816A97CE3222}"/>
              </a:ext>
            </a:extLst>
          </p:cNvPr>
          <p:cNvSpPr/>
          <p:nvPr/>
        </p:nvSpPr>
        <p:spPr>
          <a:xfrm>
            <a:off x="4883085" y="2948782"/>
            <a:ext cx="5703216" cy="2280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Utilizar para sueldos no docentes</a:t>
            </a:r>
          </a:p>
        </p:txBody>
      </p:sp>
      <p:sp>
        <p:nvSpPr>
          <p:cNvPr id="6" name="Rectángulo 5">
            <a:extLst>
              <a:ext uri="{FF2B5EF4-FFF2-40B4-BE49-F238E27FC236}">
                <a16:creationId xmlns:a16="http://schemas.microsoft.com/office/drawing/2014/main" id="{A9BF04A2-5F6C-6CEE-1442-55EC684FCB8A}"/>
              </a:ext>
            </a:extLst>
          </p:cNvPr>
          <p:cNvSpPr/>
          <p:nvPr/>
        </p:nvSpPr>
        <p:spPr>
          <a:xfrm>
            <a:off x="6096000" y="3252247"/>
            <a:ext cx="4631703" cy="13291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Se pueden usar para todas las remuneraciones.</a:t>
            </a:r>
          </a:p>
        </p:txBody>
      </p:sp>
      <p:sp>
        <p:nvSpPr>
          <p:cNvPr id="7" name="Rectángulo 6">
            <a:extLst>
              <a:ext uri="{FF2B5EF4-FFF2-40B4-BE49-F238E27FC236}">
                <a16:creationId xmlns:a16="http://schemas.microsoft.com/office/drawing/2014/main" id="{4353EF6B-14D4-8292-AA27-7BD897E03B1F}"/>
              </a:ext>
            </a:extLst>
          </p:cNvPr>
          <p:cNvSpPr/>
          <p:nvPr/>
        </p:nvSpPr>
        <p:spPr>
          <a:xfrm>
            <a:off x="5118755" y="6176964"/>
            <a:ext cx="6363331" cy="3913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USAR PARA SUELDOS DOCENTES parametrizando los mismos.</a:t>
            </a:r>
          </a:p>
        </p:txBody>
      </p:sp>
    </p:spTree>
    <p:extLst>
      <p:ext uri="{BB962C8B-B14F-4D97-AF65-F5344CB8AC3E}">
        <p14:creationId xmlns:p14="http://schemas.microsoft.com/office/powerpoint/2010/main" val="2340846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E9D49-4529-9CA8-5068-0BADCB8ADAF5}"/>
              </a:ext>
            </a:extLst>
          </p:cNvPr>
          <p:cNvSpPr>
            <a:spLocks noGrp="1"/>
          </p:cNvSpPr>
          <p:nvPr>
            <p:ph type="title"/>
          </p:nvPr>
        </p:nvSpPr>
        <p:spPr/>
        <p:txBody>
          <a:bodyPr/>
          <a:lstStyle/>
          <a:p>
            <a:r>
              <a:rPr lang="es-AR" dirty="0"/>
              <a:t>Generar txt de conceptos para exportar a LSD.</a:t>
            </a:r>
          </a:p>
        </p:txBody>
      </p:sp>
      <p:sp>
        <p:nvSpPr>
          <p:cNvPr id="3" name="Marcador de contenido 2">
            <a:extLst>
              <a:ext uri="{FF2B5EF4-FFF2-40B4-BE49-F238E27FC236}">
                <a16:creationId xmlns:a16="http://schemas.microsoft.com/office/drawing/2014/main" id="{7378331A-DE40-51C8-F40C-938AC2506719}"/>
              </a:ext>
            </a:extLst>
          </p:cNvPr>
          <p:cNvSpPr>
            <a:spLocks noGrp="1"/>
          </p:cNvSpPr>
          <p:nvPr>
            <p:ph idx="1"/>
          </p:nvPr>
        </p:nvSpPr>
        <p:spPr/>
        <p:txBody>
          <a:bodyPr/>
          <a:lstStyle/>
          <a:p>
            <a:r>
              <a:rPr lang="es-AR" dirty="0"/>
              <a:t>Para la generación del txt, hay que parametrizar a que conceptos aporta cada retribución que se genere.</a:t>
            </a:r>
          </a:p>
          <a:p>
            <a:r>
              <a:rPr lang="es-AR" dirty="0"/>
              <a:t>La ARCA , provee un Excel para la carga de conceptos. </a:t>
            </a:r>
          </a:p>
          <a:p>
            <a:pPr algn="just"/>
            <a:r>
              <a:rPr lang="es-AR" dirty="0"/>
              <a:t>Se sugiere utilizar este Excel, a efectos de hacer la carga, y generar un txt. – Este txt podrá ser utilizado en todos los colegios que liquidemos.</a:t>
            </a:r>
          </a:p>
          <a:p>
            <a:r>
              <a:rPr lang="es-AR" dirty="0"/>
              <a:t>También se pueden cargar en forma manual.</a:t>
            </a:r>
          </a:p>
          <a:p>
            <a:endParaRPr lang="es-AR" dirty="0"/>
          </a:p>
        </p:txBody>
      </p:sp>
    </p:spTree>
    <p:extLst>
      <p:ext uri="{BB962C8B-B14F-4D97-AF65-F5344CB8AC3E}">
        <p14:creationId xmlns:p14="http://schemas.microsoft.com/office/powerpoint/2010/main" val="2322303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C5DA3D-5706-59A4-9EBC-98DC0B156C34}"/>
              </a:ext>
            </a:extLst>
          </p:cNvPr>
          <p:cNvSpPr>
            <a:spLocks noGrp="1"/>
          </p:cNvSpPr>
          <p:nvPr>
            <p:ph type="title"/>
          </p:nvPr>
        </p:nvSpPr>
        <p:spPr/>
        <p:txBody>
          <a:bodyPr/>
          <a:lstStyle/>
          <a:p>
            <a:r>
              <a:rPr lang="es-AR" dirty="0"/>
              <a:t>Ejemplos de liquidaciones docentes. </a:t>
            </a:r>
          </a:p>
        </p:txBody>
      </p:sp>
      <p:sp>
        <p:nvSpPr>
          <p:cNvPr id="3" name="Marcador de contenido 2">
            <a:extLst>
              <a:ext uri="{FF2B5EF4-FFF2-40B4-BE49-F238E27FC236}">
                <a16:creationId xmlns:a16="http://schemas.microsoft.com/office/drawing/2014/main" id="{27E94DAE-E570-6A9A-92AB-3FB34C46B6CB}"/>
              </a:ext>
            </a:extLst>
          </p:cNvPr>
          <p:cNvSpPr>
            <a:spLocks noGrp="1"/>
          </p:cNvSpPr>
          <p:nvPr>
            <p:ph idx="1"/>
          </p:nvPr>
        </p:nvSpPr>
        <p:spPr/>
        <p:txBody>
          <a:bodyPr/>
          <a:lstStyle/>
          <a:p>
            <a:r>
              <a:rPr lang="es-AR" dirty="0"/>
              <a:t>CASO 1</a:t>
            </a:r>
          </a:p>
          <a:p>
            <a:pPr lvl="1"/>
            <a:r>
              <a:rPr lang="es-AR" dirty="0"/>
              <a:t>Docente que cobra garantía provincial y nacional.</a:t>
            </a:r>
          </a:p>
          <a:p>
            <a:pPr lvl="1"/>
            <a:endParaRPr lang="es-AR" dirty="0"/>
          </a:p>
          <a:p>
            <a:r>
              <a:rPr lang="es-AR" dirty="0"/>
              <a:t>CASO 2</a:t>
            </a:r>
          </a:p>
          <a:p>
            <a:pPr lvl="1"/>
            <a:r>
              <a:rPr lang="es-AR" dirty="0"/>
              <a:t>Docente que cobra R.2 CGPE y garantía provincial y nacional.</a:t>
            </a:r>
          </a:p>
          <a:p>
            <a:pPr lvl="1"/>
            <a:endParaRPr lang="es-AR" dirty="0"/>
          </a:p>
          <a:p>
            <a:pPr lvl="1"/>
            <a:endParaRPr lang="es-AR" dirty="0"/>
          </a:p>
          <a:p>
            <a:pPr marL="457200" lvl="1" indent="0">
              <a:buNone/>
            </a:pPr>
            <a:endParaRPr lang="es-AR" dirty="0"/>
          </a:p>
        </p:txBody>
      </p:sp>
    </p:spTree>
    <p:extLst>
      <p:ext uri="{BB962C8B-B14F-4D97-AF65-F5344CB8AC3E}">
        <p14:creationId xmlns:p14="http://schemas.microsoft.com/office/powerpoint/2010/main" val="1764364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ECECA2-B4FF-79B4-E268-E9C512FA087D}"/>
              </a:ext>
            </a:extLst>
          </p:cNvPr>
          <p:cNvSpPr>
            <a:spLocks noGrp="1"/>
          </p:cNvSpPr>
          <p:nvPr>
            <p:ph type="title"/>
          </p:nvPr>
        </p:nvSpPr>
        <p:spPr/>
        <p:txBody>
          <a:bodyPr/>
          <a:lstStyle/>
          <a:p>
            <a:pPr algn="ctr"/>
            <a:r>
              <a:rPr lang="es-AR" dirty="0"/>
              <a:t>CASO 1</a:t>
            </a:r>
            <a:br>
              <a:rPr lang="es-AR" dirty="0"/>
            </a:br>
            <a:r>
              <a:rPr lang="es-AR" dirty="0"/>
              <a:t>Docente que cobra Garantía no remunerativa.</a:t>
            </a:r>
          </a:p>
        </p:txBody>
      </p:sp>
      <p:sp>
        <p:nvSpPr>
          <p:cNvPr id="5" name="Marcador de texto 4">
            <a:extLst>
              <a:ext uri="{FF2B5EF4-FFF2-40B4-BE49-F238E27FC236}">
                <a16:creationId xmlns:a16="http://schemas.microsoft.com/office/drawing/2014/main" id="{7AB2D9B4-6DAB-FB7D-C1A5-0D313B3D48AC}"/>
              </a:ext>
            </a:extLst>
          </p:cNvPr>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102327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BC58B-9052-8071-FB87-93B30CDB31AD}"/>
              </a:ext>
            </a:extLst>
          </p:cNvPr>
          <p:cNvSpPr>
            <a:spLocks noGrp="1"/>
          </p:cNvSpPr>
          <p:nvPr>
            <p:ph type="title"/>
          </p:nvPr>
        </p:nvSpPr>
        <p:spPr/>
        <p:txBody>
          <a:bodyPr/>
          <a:lstStyle/>
          <a:p>
            <a:pPr algn="ctr"/>
            <a:r>
              <a:rPr lang="es-AR" dirty="0"/>
              <a:t>¿Qué implica este acuerdo:</a:t>
            </a:r>
          </a:p>
        </p:txBody>
      </p:sp>
      <p:sp>
        <p:nvSpPr>
          <p:cNvPr id="3" name="Marcador de contenido 2">
            <a:extLst>
              <a:ext uri="{FF2B5EF4-FFF2-40B4-BE49-F238E27FC236}">
                <a16:creationId xmlns:a16="http://schemas.microsoft.com/office/drawing/2014/main" id="{2F1B9D79-28F9-50CC-E760-99403854F8CB}"/>
              </a:ext>
            </a:extLst>
          </p:cNvPr>
          <p:cNvSpPr>
            <a:spLocks noGrp="1"/>
          </p:cNvSpPr>
          <p:nvPr>
            <p:ph idx="1"/>
          </p:nvPr>
        </p:nvSpPr>
        <p:spPr/>
        <p:txBody>
          <a:bodyPr>
            <a:normAutofit lnSpcReduction="10000"/>
          </a:bodyPr>
          <a:lstStyle/>
          <a:p>
            <a:pPr algn="just"/>
            <a:r>
              <a:rPr lang="es-AR" dirty="0"/>
              <a:t>Que a partir de la fecha que establezca la Subsecretaría de Trabajo de la Provincia de Mendoza, se considera que el Libro de Sueldo Digital es el único que cumple los requisitos obligatorios del artículo 52 de la LCT., razón por la cual, quienes no lo presenten a través de este mecanismo, estarían en infracción a leyes laborales, y pueden ser objeto de sanciones por la autoridad de aplicación.</a:t>
            </a:r>
          </a:p>
          <a:p>
            <a:pPr algn="just"/>
            <a:r>
              <a:rPr lang="es-AR" dirty="0"/>
              <a:t>Si bien la normativa fue sancionada el 1 de marzo de 2024, hasta la fecha la Subsecretaría no ha emitido la norma que hace obligatoria esto, pero ARCA ha remitido mails a los empleadores, y se ha publicado en la web oficial de la Provincia de Mendoza, que dicha obligatoriedad será a partir del devengado diciembre 2024.</a:t>
            </a:r>
          </a:p>
        </p:txBody>
      </p:sp>
    </p:spTree>
    <p:extLst>
      <p:ext uri="{BB962C8B-B14F-4D97-AF65-F5344CB8AC3E}">
        <p14:creationId xmlns:p14="http://schemas.microsoft.com/office/powerpoint/2010/main" val="1825853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04E13D5-42AA-F5A7-D0B3-CECE0FFFC34B}"/>
              </a:ext>
            </a:extLst>
          </p:cNvPr>
          <p:cNvPicPr>
            <a:picLocks noChangeAspect="1"/>
          </p:cNvPicPr>
          <p:nvPr/>
        </p:nvPicPr>
        <p:blipFill>
          <a:blip r:embed="rId2"/>
          <a:stretch>
            <a:fillRect/>
          </a:stretch>
        </p:blipFill>
        <p:spPr>
          <a:xfrm>
            <a:off x="763929" y="289367"/>
            <a:ext cx="11019099" cy="6568633"/>
          </a:xfrm>
          <a:prstGeom prst="rect">
            <a:avLst/>
          </a:prstGeom>
        </p:spPr>
      </p:pic>
    </p:spTree>
    <p:extLst>
      <p:ext uri="{BB962C8B-B14F-4D97-AF65-F5344CB8AC3E}">
        <p14:creationId xmlns:p14="http://schemas.microsoft.com/office/powerpoint/2010/main" val="304946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85220D6-8A1B-CE6D-52FB-3D3BE66330DA}"/>
              </a:ext>
            </a:extLst>
          </p:cNvPr>
          <p:cNvPicPr>
            <a:picLocks noChangeAspect="1"/>
          </p:cNvPicPr>
          <p:nvPr/>
        </p:nvPicPr>
        <p:blipFill>
          <a:blip r:embed="rId2"/>
          <a:stretch>
            <a:fillRect/>
          </a:stretch>
        </p:blipFill>
        <p:spPr>
          <a:xfrm>
            <a:off x="439838" y="266218"/>
            <a:ext cx="11609408" cy="6354501"/>
          </a:xfrm>
          <a:prstGeom prst="rect">
            <a:avLst/>
          </a:prstGeom>
        </p:spPr>
      </p:pic>
    </p:spTree>
    <p:extLst>
      <p:ext uri="{BB962C8B-B14F-4D97-AF65-F5344CB8AC3E}">
        <p14:creationId xmlns:p14="http://schemas.microsoft.com/office/powerpoint/2010/main" val="3299710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E527002-A9A4-E123-461A-C7CB6C545DF7}"/>
              </a:ext>
            </a:extLst>
          </p:cNvPr>
          <p:cNvPicPr>
            <a:picLocks noChangeAspect="1"/>
          </p:cNvPicPr>
          <p:nvPr/>
        </p:nvPicPr>
        <p:blipFill>
          <a:blip r:embed="rId2"/>
          <a:stretch>
            <a:fillRect/>
          </a:stretch>
        </p:blipFill>
        <p:spPr>
          <a:xfrm>
            <a:off x="801278" y="318155"/>
            <a:ext cx="10416618" cy="6221690"/>
          </a:xfrm>
          <a:prstGeom prst="rect">
            <a:avLst/>
          </a:prstGeom>
        </p:spPr>
      </p:pic>
      <p:sp>
        <p:nvSpPr>
          <p:cNvPr id="4" name="Rectángulo 3">
            <a:extLst>
              <a:ext uri="{FF2B5EF4-FFF2-40B4-BE49-F238E27FC236}">
                <a16:creationId xmlns:a16="http://schemas.microsoft.com/office/drawing/2014/main" id="{E4A217F5-60FC-1B62-36FB-5FD683E9090B}"/>
              </a:ext>
            </a:extLst>
          </p:cNvPr>
          <p:cNvSpPr/>
          <p:nvPr/>
        </p:nvSpPr>
        <p:spPr>
          <a:xfrm>
            <a:off x="2083324" y="3553905"/>
            <a:ext cx="7007310" cy="923330"/>
          </a:xfrm>
          <a:prstGeom prst="rect">
            <a:avLst/>
          </a:prstGeom>
          <a:noFill/>
        </p:spPr>
        <p:txBody>
          <a:bodyPr wrap="square" lIns="91440" tIns="45720" rIns="91440" bIns="45720">
            <a:spAutoFit/>
          </a:bodyPr>
          <a:lstStyle/>
          <a:p>
            <a:pPr algn="ctr"/>
            <a:r>
              <a:rPr lang="es-ES" sz="5400" dirty="0">
                <a:ln w="0"/>
                <a:solidFill>
                  <a:srgbClr val="FF0000"/>
                </a:solidFill>
                <a:effectLst>
                  <a:outerShdw blurRad="38100" dist="19050" dir="2700000" algn="tl" rotWithShape="0">
                    <a:schemeClr val="dk1">
                      <a:alpha val="40000"/>
                    </a:schemeClr>
                  </a:outerShdw>
                </a:effectLst>
              </a:rPr>
              <a:t>Verificar que esté bien</a:t>
            </a:r>
            <a:endParaRPr lang="es-ES" sz="5400" b="0" cap="none" spc="0" dirty="0">
              <a:ln w="0"/>
              <a:solidFill>
                <a:srgbClr val="FF0000"/>
              </a:solidFill>
              <a:effectLst>
                <a:outerShdw blurRad="38100" dist="19050" dir="2700000" algn="tl" rotWithShape="0">
                  <a:schemeClr val="dk1">
                    <a:alpha val="40000"/>
                  </a:schemeClr>
                </a:outerShdw>
              </a:effectLst>
            </a:endParaRPr>
          </a:p>
        </p:txBody>
      </p:sp>
      <p:sp>
        <p:nvSpPr>
          <p:cNvPr id="5" name="Rectángulo 4">
            <a:extLst>
              <a:ext uri="{FF2B5EF4-FFF2-40B4-BE49-F238E27FC236}">
                <a16:creationId xmlns:a16="http://schemas.microsoft.com/office/drawing/2014/main" id="{653DC5D0-B223-765B-75E8-98DD4C9A57F0}"/>
              </a:ext>
            </a:extLst>
          </p:cNvPr>
          <p:cNvSpPr/>
          <p:nvPr/>
        </p:nvSpPr>
        <p:spPr>
          <a:xfrm>
            <a:off x="7437748" y="1423447"/>
            <a:ext cx="3129699" cy="3582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5">
            <a:extLst>
              <a:ext uri="{FF2B5EF4-FFF2-40B4-BE49-F238E27FC236}">
                <a16:creationId xmlns:a16="http://schemas.microsoft.com/office/drawing/2014/main" id="{5C49DDDF-1F05-3A57-A5A0-ED1B6577D5FA}"/>
              </a:ext>
            </a:extLst>
          </p:cNvPr>
          <p:cNvSpPr/>
          <p:nvPr/>
        </p:nvSpPr>
        <p:spPr>
          <a:xfrm>
            <a:off x="3360420" y="4309110"/>
            <a:ext cx="7486650" cy="3582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484459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2389284-1417-A748-9141-9602F50A10F3}"/>
              </a:ext>
            </a:extLst>
          </p:cNvPr>
          <p:cNvPicPr>
            <a:picLocks noChangeAspect="1"/>
          </p:cNvPicPr>
          <p:nvPr/>
        </p:nvPicPr>
        <p:blipFill>
          <a:blip r:embed="rId2"/>
          <a:stretch>
            <a:fillRect/>
          </a:stretch>
        </p:blipFill>
        <p:spPr>
          <a:xfrm>
            <a:off x="834390" y="697230"/>
            <a:ext cx="10515599" cy="5749289"/>
          </a:xfrm>
          <a:prstGeom prst="rect">
            <a:avLst/>
          </a:prstGeom>
        </p:spPr>
      </p:pic>
    </p:spTree>
    <p:extLst>
      <p:ext uri="{BB962C8B-B14F-4D97-AF65-F5344CB8AC3E}">
        <p14:creationId xmlns:p14="http://schemas.microsoft.com/office/powerpoint/2010/main" val="1130474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B515C-4C1C-65B8-579B-F1D445660B56}"/>
              </a:ext>
            </a:extLst>
          </p:cNvPr>
          <p:cNvSpPr>
            <a:spLocks noGrp="1"/>
          </p:cNvSpPr>
          <p:nvPr>
            <p:ph type="title"/>
          </p:nvPr>
        </p:nvSpPr>
        <p:spPr/>
        <p:txBody>
          <a:bodyPr/>
          <a:lstStyle/>
          <a:p>
            <a:r>
              <a:rPr lang="es-AR" dirty="0"/>
              <a:t>Liquidación de sueldo.</a:t>
            </a:r>
          </a:p>
        </p:txBody>
      </p:sp>
      <p:sp>
        <p:nvSpPr>
          <p:cNvPr id="3" name="Marcador de contenido 2">
            <a:extLst>
              <a:ext uri="{FF2B5EF4-FFF2-40B4-BE49-F238E27FC236}">
                <a16:creationId xmlns:a16="http://schemas.microsoft.com/office/drawing/2014/main" id="{96FB2DEE-3A4A-9C2D-591E-95A214DA0B7F}"/>
              </a:ext>
            </a:extLst>
          </p:cNvPr>
          <p:cNvSpPr>
            <a:spLocks noGrp="1"/>
          </p:cNvSpPr>
          <p:nvPr>
            <p:ph idx="1"/>
          </p:nvPr>
        </p:nvSpPr>
        <p:spPr/>
        <p:txBody>
          <a:bodyPr/>
          <a:lstStyle/>
          <a:p>
            <a:pPr algn="just"/>
            <a:r>
              <a:rPr lang="es-AR" dirty="0"/>
              <a:t>Luego de haber realizado todos estos ajustes, estamos en condiciones de preparar la liquidación de sueldo.</a:t>
            </a:r>
          </a:p>
          <a:p>
            <a:pPr algn="just"/>
            <a:r>
              <a:rPr lang="es-AR" dirty="0"/>
              <a:t>Se puede realizar un recibo. En los sistemas enlatados, se pueden consignar todas las asignaciones remunerativas (Asignación de la Clase, Antigüedad, Estado Docente, Radio, Zona, Presentismo, --Garantía, Adicional Directivo, Ítem Aula, Otros conceptos remunerativos).</a:t>
            </a:r>
          </a:p>
          <a:p>
            <a:r>
              <a:rPr lang="es-AR" dirty="0"/>
              <a:t>En un sistema simplificado, se podría consignar SUELDO Y SAC.</a:t>
            </a:r>
          </a:p>
        </p:txBody>
      </p:sp>
    </p:spTree>
    <p:extLst>
      <p:ext uri="{BB962C8B-B14F-4D97-AF65-F5344CB8AC3E}">
        <p14:creationId xmlns:p14="http://schemas.microsoft.com/office/powerpoint/2010/main" val="4121496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69C-BCD8-6B12-1011-FE428F4FB63E}"/>
              </a:ext>
            </a:extLst>
          </p:cNvPr>
          <p:cNvSpPr>
            <a:spLocks noGrp="1"/>
          </p:cNvSpPr>
          <p:nvPr>
            <p:ph type="title"/>
          </p:nvPr>
        </p:nvSpPr>
        <p:spPr/>
        <p:txBody>
          <a:bodyPr/>
          <a:lstStyle/>
          <a:p>
            <a:r>
              <a:rPr lang="es-AR" dirty="0"/>
              <a:t>Liquidación simplificada.</a:t>
            </a:r>
          </a:p>
        </p:txBody>
      </p:sp>
      <p:pic>
        <p:nvPicPr>
          <p:cNvPr id="5" name="Marcador de contenido 4">
            <a:extLst>
              <a:ext uri="{FF2B5EF4-FFF2-40B4-BE49-F238E27FC236}">
                <a16:creationId xmlns:a16="http://schemas.microsoft.com/office/drawing/2014/main" id="{23D753FA-BDB5-4605-2410-459335551607}"/>
              </a:ext>
            </a:extLst>
          </p:cNvPr>
          <p:cNvPicPr>
            <a:picLocks noGrp="1" noChangeAspect="1"/>
          </p:cNvPicPr>
          <p:nvPr>
            <p:ph idx="1"/>
          </p:nvPr>
        </p:nvPicPr>
        <p:blipFill>
          <a:blip r:embed="rId2"/>
          <a:stretch>
            <a:fillRect/>
          </a:stretch>
        </p:blipFill>
        <p:spPr>
          <a:xfrm>
            <a:off x="616687" y="1291590"/>
            <a:ext cx="11100391" cy="5566410"/>
          </a:xfrm>
        </p:spPr>
      </p:pic>
    </p:spTree>
    <p:extLst>
      <p:ext uri="{BB962C8B-B14F-4D97-AF65-F5344CB8AC3E}">
        <p14:creationId xmlns:p14="http://schemas.microsoft.com/office/powerpoint/2010/main" val="1796891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E62C7-9D01-EDEA-DFB3-7D63C2E872EB}"/>
              </a:ext>
            </a:extLst>
          </p:cNvPr>
          <p:cNvSpPr>
            <a:spLocks noGrp="1"/>
          </p:cNvSpPr>
          <p:nvPr>
            <p:ph type="title"/>
          </p:nvPr>
        </p:nvSpPr>
        <p:spPr/>
        <p:txBody>
          <a:bodyPr/>
          <a:lstStyle/>
          <a:p>
            <a:r>
              <a:rPr lang="es-AR" dirty="0"/>
              <a:t>Parametrizaciones.</a:t>
            </a:r>
          </a:p>
        </p:txBody>
      </p:sp>
      <p:sp>
        <p:nvSpPr>
          <p:cNvPr id="3" name="Marcador de contenido 2">
            <a:extLst>
              <a:ext uri="{FF2B5EF4-FFF2-40B4-BE49-F238E27FC236}">
                <a16:creationId xmlns:a16="http://schemas.microsoft.com/office/drawing/2014/main" id="{1ABE3566-B417-456A-FDF7-A6EA0FEBB1F6}"/>
              </a:ext>
            </a:extLst>
          </p:cNvPr>
          <p:cNvSpPr>
            <a:spLocks noGrp="1"/>
          </p:cNvSpPr>
          <p:nvPr>
            <p:ph idx="1"/>
          </p:nvPr>
        </p:nvSpPr>
        <p:spPr/>
        <p:txBody>
          <a:bodyPr/>
          <a:lstStyle/>
          <a:p>
            <a:r>
              <a:rPr lang="es-AR" dirty="0"/>
              <a:t>Se ha parametrizado: </a:t>
            </a:r>
          </a:p>
          <a:p>
            <a:r>
              <a:rPr lang="es-AR" dirty="0"/>
              <a:t>Código 101 Sueldo docente, no aporta a Remuneración 1, aporta a Remuneraciones 2, 4, 5, 6, 7, 8 y 9.</a:t>
            </a:r>
          </a:p>
          <a:p>
            <a:r>
              <a:rPr lang="es-AR" dirty="0"/>
              <a:t>Código 551000 Garantía no remunerativa Provincial. Solo aporta a Remuneración 9</a:t>
            </a:r>
          </a:p>
          <a:p>
            <a:r>
              <a:rPr lang="es-AR" dirty="0"/>
              <a:t>Código 551001 Garantía no remunerativa Nacional. Sólo aporta a Remuneración 9.</a:t>
            </a:r>
          </a:p>
          <a:p>
            <a:r>
              <a:rPr lang="es-AR" dirty="0"/>
              <a:t>Jubilación docente 11 y 2%, se incluyen en los códigos ARCA 821000 en adelante (no hay que incluirlo en el Código 810000)</a:t>
            </a:r>
          </a:p>
        </p:txBody>
      </p:sp>
    </p:spTree>
    <p:extLst>
      <p:ext uri="{BB962C8B-B14F-4D97-AF65-F5344CB8AC3E}">
        <p14:creationId xmlns:p14="http://schemas.microsoft.com/office/powerpoint/2010/main" val="4121890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70533E-4772-4499-2B71-A4C755F88550}"/>
              </a:ext>
            </a:extLst>
          </p:cNvPr>
          <p:cNvSpPr>
            <a:spLocks noGrp="1"/>
          </p:cNvSpPr>
          <p:nvPr>
            <p:ph type="title"/>
          </p:nvPr>
        </p:nvSpPr>
        <p:spPr/>
        <p:txBody>
          <a:bodyPr/>
          <a:lstStyle/>
          <a:p>
            <a:r>
              <a:rPr lang="es-AR" dirty="0"/>
              <a:t>CASO 2.</a:t>
            </a:r>
          </a:p>
        </p:txBody>
      </p:sp>
      <p:sp>
        <p:nvSpPr>
          <p:cNvPr id="3" name="Marcador de contenido 2">
            <a:extLst>
              <a:ext uri="{FF2B5EF4-FFF2-40B4-BE49-F238E27FC236}">
                <a16:creationId xmlns:a16="http://schemas.microsoft.com/office/drawing/2014/main" id="{3E1DF2EB-8B04-FC07-D922-093A0AD14AD5}"/>
              </a:ext>
            </a:extLst>
          </p:cNvPr>
          <p:cNvSpPr>
            <a:spLocks noGrp="1"/>
          </p:cNvSpPr>
          <p:nvPr>
            <p:ph idx="1"/>
          </p:nvPr>
        </p:nvSpPr>
        <p:spPr/>
        <p:txBody>
          <a:bodyPr/>
          <a:lstStyle/>
          <a:p>
            <a:r>
              <a:rPr lang="es-AR" dirty="0"/>
              <a:t>El mismo docente anterior, además de cobrar Sueldos y Garantías, percibe R.2 CGEP, retribución que solo aporta al sistema de obras sociales, y contribuciones de ART.</a:t>
            </a:r>
          </a:p>
          <a:p>
            <a:r>
              <a:rPr lang="es-AR" dirty="0"/>
              <a:t>Este concepto, ha sido previamente parametrizado, como aportante a Remuneraciones 4, 8 y 9.</a:t>
            </a:r>
          </a:p>
        </p:txBody>
      </p:sp>
      <p:sp>
        <p:nvSpPr>
          <p:cNvPr id="4" name="Rectángulo 3">
            <a:extLst>
              <a:ext uri="{FF2B5EF4-FFF2-40B4-BE49-F238E27FC236}">
                <a16:creationId xmlns:a16="http://schemas.microsoft.com/office/drawing/2014/main" id="{BFFDFC4D-1FC5-842E-21A1-55EAD0E7CA9E}"/>
              </a:ext>
            </a:extLst>
          </p:cNvPr>
          <p:cNvSpPr/>
          <p:nvPr/>
        </p:nvSpPr>
        <p:spPr>
          <a:xfrm>
            <a:off x="838200" y="4819650"/>
            <a:ext cx="10315575" cy="159067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Desde enero de 2024, la Resolución 2 CGEP ha sido discontinuada, igual que el Incentivo Docente. Se ha dejado en este trabajo, considerando que existen proyectos de leyes en la Legislatura para reinstaurar el Incentivo Docente, y en consecuencia la aplicación de esta Resolución.</a:t>
            </a:r>
          </a:p>
        </p:txBody>
      </p:sp>
    </p:spTree>
    <p:extLst>
      <p:ext uri="{BB962C8B-B14F-4D97-AF65-F5344CB8AC3E}">
        <p14:creationId xmlns:p14="http://schemas.microsoft.com/office/powerpoint/2010/main" val="936546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1CAF0-972A-3C7D-F551-90FE4D5A7EA9}"/>
              </a:ext>
            </a:extLst>
          </p:cNvPr>
          <p:cNvSpPr>
            <a:spLocks noGrp="1"/>
          </p:cNvSpPr>
          <p:nvPr>
            <p:ph type="title"/>
          </p:nvPr>
        </p:nvSpPr>
        <p:spPr/>
        <p:txBody>
          <a:bodyPr/>
          <a:lstStyle/>
          <a:p>
            <a:r>
              <a:rPr lang="es-AR" dirty="0"/>
              <a:t>Docente con R.2 CGEP por 10.000 y 45949,84 Garantías.</a:t>
            </a:r>
          </a:p>
        </p:txBody>
      </p:sp>
      <p:sp>
        <p:nvSpPr>
          <p:cNvPr id="3" name="Marcador de contenido 2">
            <a:extLst>
              <a:ext uri="{FF2B5EF4-FFF2-40B4-BE49-F238E27FC236}">
                <a16:creationId xmlns:a16="http://schemas.microsoft.com/office/drawing/2014/main" id="{40D5314D-39B5-965D-9349-19F226942105}"/>
              </a:ext>
            </a:extLst>
          </p:cNvPr>
          <p:cNvSpPr>
            <a:spLocks noGrp="1"/>
          </p:cNvSpPr>
          <p:nvPr>
            <p:ph idx="1"/>
          </p:nvPr>
        </p:nvSpPr>
        <p:spPr/>
        <p:txBody>
          <a:bodyPr/>
          <a:lstStyle/>
          <a:p>
            <a:endParaRPr lang="es-AR" dirty="0"/>
          </a:p>
        </p:txBody>
      </p:sp>
      <p:pic>
        <p:nvPicPr>
          <p:cNvPr id="5" name="Imagen 4">
            <a:extLst>
              <a:ext uri="{FF2B5EF4-FFF2-40B4-BE49-F238E27FC236}">
                <a16:creationId xmlns:a16="http://schemas.microsoft.com/office/drawing/2014/main" id="{0CF0A8EC-F581-0E59-2610-813F348F43E9}"/>
              </a:ext>
            </a:extLst>
          </p:cNvPr>
          <p:cNvPicPr>
            <a:picLocks noChangeAspect="1"/>
          </p:cNvPicPr>
          <p:nvPr/>
        </p:nvPicPr>
        <p:blipFill>
          <a:blip r:embed="rId2"/>
          <a:stretch>
            <a:fillRect/>
          </a:stretch>
        </p:blipFill>
        <p:spPr>
          <a:xfrm>
            <a:off x="452487" y="1752599"/>
            <a:ext cx="11114202" cy="4921577"/>
          </a:xfrm>
          <a:prstGeom prst="rect">
            <a:avLst/>
          </a:prstGeom>
        </p:spPr>
      </p:pic>
      <p:sp>
        <p:nvSpPr>
          <p:cNvPr id="6" name="Flecha: a la derecha 5">
            <a:extLst>
              <a:ext uri="{FF2B5EF4-FFF2-40B4-BE49-F238E27FC236}">
                <a16:creationId xmlns:a16="http://schemas.microsoft.com/office/drawing/2014/main" id="{03D784BD-81BB-6B13-6071-AD9AB16BF6A6}"/>
              </a:ext>
            </a:extLst>
          </p:cNvPr>
          <p:cNvSpPr/>
          <p:nvPr/>
        </p:nvSpPr>
        <p:spPr>
          <a:xfrm>
            <a:off x="4232635" y="3704734"/>
            <a:ext cx="3346516" cy="9803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Suma 10000 de R2 CGEP</a:t>
            </a:r>
          </a:p>
        </p:txBody>
      </p:sp>
      <p:sp>
        <p:nvSpPr>
          <p:cNvPr id="7" name="Flecha: a la derecha 6">
            <a:extLst>
              <a:ext uri="{FF2B5EF4-FFF2-40B4-BE49-F238E27FC236}">
                <a16:creationId xmlns:a16="http://schemas.microsoft.com/office/drawing/2014/main" id="{1591F2F4-1C55-57F8-3688-7462DE9AC205}"/>
              </a:ext>
            </a:extLst>
          </p:cNvPr>
          <p:cNvSpPr/>
          <p:nvPr/>
        </p:nvSpPr>
        <p:spPr>
          <a:xfrm>
            <a:off x="4232636" y="5250732"/>
            <a:ext cx="3864990" cy="4901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Suma 10000 de R2 CGEP</a:t>
            </a:r>
          </a:p>
        </p:txBody>
      </p:sp>
      <p:sp>
        <p:nvSpPr>
          <p:cNvPr id="8" name="Flecha: a la derecha 7">
            <a:extLst>
              <a:ext uri="{FF2B5EF4-FFF2-40B4-BE49-F238E27FC236}">
                <a16:creationId xmlns:a16="http://schemas.microsoft.com/office/drawing/2014/main" id="{56E5B93F-F104-8075-DA55-B78D1E9851F7}"/>
              </a:ext>
            </a:extLst>
          </p:cNvPr>
          <p:cNvSpPr/>
          <p:nvPr/>
        </p:nvSpPr>
        <p:spPr>
          <a:xfrm>
            <a:off x="4232635" y="5802834"/>
            <a:ext cx="3864990" cy="5225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Suma R2 y Garantías.</a:t>
            </a:r>
          </a:p>
        </p:txBody>
      </p:sp>
      <p:sp>
        <p:nvSpPr>
          <p:cNvPr id="9" name="Rectángulo 8">
            <a:extLst>
              <a:ext uri="{FF2B5EF4-FFF2-40B4-BE49-F238E27FC236}">
                <a16:creationId xmlns:a16="http://schemas.microsoft.com/office/drawing/2014/main" id="{EF3FDDA8-B711-2B0B-FA96-A37BC9F7D655}"/>
              </a:ext>
            </a:extLst>
          </p:cNvPr>
          <p:cNvSpPr/>
          <p:nvPr/>
        </p:nvSpPr>
        <p:spPr>
          <a:xfrm>
            <a:off x="8757501" y="5835193"/>
            <a:ext cx="1913641" cy="3417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108528,89</a:t>
            </a:r>
          </a:p>
        </p:txBody>
      </p:sp>
      <p:sp>
        <p:nvSpPr>
          <p:cNvPr id="10" name="Flecha: hacia la izquierda 9">
            <a:extLst>
              <a:ext uri="{FF2B5EF4-FFF2-40B4-BE49-F238E27FC236}">
                <a16:creationId xmlns:a16="http://schemas.microsoft.com/office/drawing/2014/main" id="{649F06E8-701B-CBCD-FFB5-9DF594619317}"/>
              </a:ext>
            </a:extLst>
          </p:cNvPr>
          <p:cNvSpPr/>
          <p:nvPr/>
        </p:nvSpPr>
        <p:spPr>
          <a:xfrm>
            <a:off x="5401559" y="1998483"/>
            <a:ext cx="5561814" cy="72586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Suma sueldos + R2 CGEP + Garantías no remunerativas</a:t>
            </a:r>
          </a:p>
        </p:txBody>
      </p:sp>
    </p:spTree>
    <p:extLst>
      <p:ext uri="{BB962C8B-B14F-4D97-AF65-F5344CB8AC3E}">
        <p14:creationId xmlns:p14="http://schemas.microsoft.com/office/powerpoint/2010/main" val="19585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144141C-59FB-232C-558B-C387C4C5E460}"/>
              </a:ext>
            </a:extLst>
          </p:cNvPr>
          <p:cNvPicPr>
            <a:picLocks noChangeAspect="1"/>
          </p:cNvPicPr>
          <p:nvPr/>
        </p:nvPicPr>
        <p:blipFill>
          <a:blip r:embed="rId2"/>
          <a:stretch>
            <a:fillRect/>
          </a:stretch>
        </p:blipFill>
        <p:spPr>
          <a:xfrm>
            <a:off x="1291590" y="445770"/>
            <a:ext cx="9372600" cy="5943600"/>
          </a:xfrm>
          <a:prstGeom prst="rect">
            <a:avLst/>
          </a:prstGeom>
        </p:spPr>
      </p:pic>
      <p:sp>
        <p:nvSpPr>
          <p:cNvPr id="4" name="Rectángulo 3">
            <a:extLst>
              <a:ext uri="{FF2B5EF4-FFF2-40B4-BE49-F238E27FC236}">
                <a16:creationId xmlns:a16="http://schemas.microsoft.com/office/drawing/2014/main" id="{B377345E-24EB-F704-998D-86A8AED300AD}"/>
              </a:ext>
            </a:extLst>
          </p:cNvPr>
          <p:cNvSpPr/>
          <p:nvPr/>
        </p:nvSpPr>
        <p:spPr>
          <a:xfrm>
            <a:off x="7292340" y="1440180"/>
            <a:ext cx="3040380" cy="3429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66619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4649A3-3245-CD17-5A5E-A537095AECD7}"/>
              </a:ext>
            </a:extLst>
          </p:cNvPr>
          <p:cNvSpPr>
            <a:spLocks noGrp="1"/>
          </p:cNvSpPr>
          <p:nvPr>
            <p:ph type="title"/>
          </p:nvPr>
        </p:nvSpPr>
        <p:spPr/>
        <p:txBody>
          <a:bodyPr/>
          <a:lstStyle/>
          <a:p>
            <a:pPr algn="ctr"/>
            <a:r>
              <a:rPr lang="es-AR" dirty="0"/>
              <a:t>Que se incorpora a LSD.</a:t>
            </a:r>
          </a:p>
        </p:txBody>
      </p:sp>
      <p:sp>
        <p:nvSpPr>
          <p:cNvPr id="3" name="Marcador de contenido 2">
            <a:extLst>
              <a:ext uri="{FF2B5EF4-FFF2-40B4-BE49-F238E27FC236}">
                <a16:creationId xmlns:a16="http://schemas.microsoft.com/office/drawing/2014/main" id="{23CCA564-0B5F-2B58-7885-0C9FBE5EB219}"/>
              </a:ext>
            </a:extLst>
          </p:cNvPr>
          <p:cNvSpPr>
            <a:spLocks noGrp="1"/>
          </p:cNvSpPr>
          <p:nvPr>
            <p:ph idx="1"/>
          </p:nvPr>
        </p:nvSpPr>
        <p:spPr>
          <a:ln>
            <a:noFill/>
          </a:ln>
        </p:spPr>
        <p:txBody>
          <a:bodyPr/>
          <a:lstStyle/>
          <a:p>
            <a:pPr algn="just"/>
            <a:r>
              <a:rPr lang="es-AR" dirty="0"/>
              <a:t>Se incorpora como obligación generar en forma periódica un Volante Electrónico de Pago –VEP- para el pago de la Tasa Retributiva de Servicio por rúbrica, por presentación y abonar la tasa mediante la formas de pago habilitadas por AFIP.</a:t>
            </a:r>
          </a:p>
          <a:p>
            <a:endParaRPr lang="es-AR" dirty="0">
              <a:solidFill>
                <a:srgbClr val="FF0000"/>
              </a:solidFill>
            </a:endParaRPr>
          </a:p>
        </p:txBody>
      </p:sp>
      <p:pic>
        <p:nvPicPr>
          <p:cNvPr id="3078" name="Picture 6" descr="Dibujado a mano ilustración de dibujos animados de billete de 100 dólares">
            <a:extLst>
              <a:ext uri="{FF2B5EF4-FFF2-40B4-BE49-F238E27FC236}">
                <a16:creationId xmlns:a16="http://schemas.microsoft.com/office/drawing/2014/main" id="{448C297A-2D3F-94B8-F781-455077567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05226"/>
            <a:ext cx="3571875" cy="260667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8293E188-C045-E94D-688E-73C043A4DFF2}"/>
              </a:ext>
            </a:extLst>
          </p:cNvPr>
          <p:cNvSpPr/>
          <p:nvPr/>
        </p:nvSpPr>
        <p:spPr>
          <a:xfrm>
            <a:off x="5114925" y="4181474"/>
            <a:ext cx="6105525" cy="21304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2500" dirty="0">
                <a:solidFill>
                  <a:srgbClr val="C00000"/>
                </a:solidFill>
              </a:rPr>
              <a:t>La tasa retributiva por rúbrica de Libro de Sueldo Digital que percibe la SSTE, ahora será por cada liquidación de sueldos, y se cobrará mediante VEP que se generará desde ARCA.</a:t>
            </a:r>
          </a:p>
        </p:txBody>
      </p:sp>
    </p:spTree>
    <p:extLst>
      <p:ext uri="{BB962C8B-B14F-4D97-AF65-F5344CB8AC3E}">
        <p14:creationId xmlns:p14="http://schemas.microsoft.com/office/powerpoint/2010/main" val="3494093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25BFDD9-BA12-6F87-8C20-622187DF8EA2}"/>
              </a:ext>
            </a:extLst>
          </p:cNvPr>
          <p:cNvSpPr/>
          <p:nvPr/>
        </p:nvSpPr>
        <p:spPr>
          <a:xfrm>
            <a:off x="1062990" y="6149340"/>
            <a:ext cx="10378440" cy="708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Se incorpora el Crédito generado por R.2 CGEP, concepto que aporta a Obra Social. </a:t>
            </a:r>
          </a:p>
        </p:txBody>
      </p:sp>
      <p:pic>
        <p:nvPicPr>
          <p:cNvPr id="6" name="Imagen 5">
            <a:extLst>
              <a:ext uri="{FF2B5EF4-FFF2-40B4-BE49-F238E27FC236}">
                <a16:creationId xmlns:a16="http://schemas.microsoft.com/office/drawing/2014/main" id="{0A53F5B5-3149-F815-1A86-9A362F41AE20}"/>
              </a:ext>
            </a:extLst>
          </p:cNvPr>
          <p:cNvPicPr>
            <a:picLocks noChangeAspect="1"/>
          </p:cNvPicPr>
          <p:nvPr/>
        </p:nvPicPr>
        <p:blipFill>
          <a:blip r:embed="rId2"/>
          <a:stretch>
            <a:fillRect/>
          </a:stretch>
        </p:blipFill>
        <p:spPr>
          <a:xfrm>
            <a:off x="1062990" y="320040"/>
            <a:ext cx="10538459" cy="4842510"/>
          </a:xfrm>
          <a:prstGeom prst="rect">
            <a:avLst/>
          </a:prstGeom>
        </p:spPr>
      </p:pic>
      <p:sp>
        <p:nvSpPr>
          <p:cNvPr id="7" name="Rectángulo 6">
            <a:extLst>
              <a:ext uri="{FF2B5EF4-FFF2-40B4-BE49-F238E27FC236}">
                <a16:creationId xmlns:a16="http://schemas.microsoft.com/office/drawing/2014/main" id="{F3003296-F9B8-46F3-6592-95C307C73B50}"/>
              </a:ext>
            </a:extLst>
          </p:cNvPr>
          <p:cNvSpPr/>
          <p:nvPr/>
        </p:nvSpPr>
        <p:spPr>
          <a:xfrm>
            <a:off x="1062991" y="1771650"/>
            <a:ext cx="6515100" cy="21717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Rectángulo: esquinas redondeadas 7">
            <a:extLst>
              <a:ext uri="{FF2B5EF4-FFF2-40B4-BE49-F238E27FC236}">
                <a16:creationId xmlns:a16="http://schemas.microsoft.com/office/drawing/2014/main" id="{E2E0E1E6-6A84-446D-379C-F990708BB4EE}"/>
              </a:ext>
            </a:extLst>
          </p:cNvPr>
          <p:cNvSpPr/>
          <p:nvPr/>
        </p:nvSpPr>
        <p:spPr>
          <a:xfrm>
            <a:off x="1062990" y="2975610"/>
            <a:ext cx="6697980" cy="2171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532533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C5DA3D-5706-59A4-9EBC-98DC0B156C34}"/>
              </a:ext>
            </a:extLst>
          </p:cNvPr>
          <p:cNvSpPr>
            <a:spLocks noGrp="1"/>
          </p:cNvSpPr>
          <p:nvPr>
            <p:ph type="title"/>
          </p:nvPr>
        </p:nvSpPr>
        <p:spPr/>
        <p:txBody>
          <a:bodyPr/>
          <a:lstStyle/>
          <a:p>
            <a:r>
              <a:rPr lang="es-AR" dirty="0"/>
              <a:t>No docentes.</a:t>
            </a:r>
          </a:p>
        </p:txBody>
      </p:sp>
      <p:sp>
        <p:nvSpPr>
          <p:cNvPr id="3" name="Marcador de contenido 2">
            <a:extLst>
              <a:ext uri="{FF2B5EF4-FFF2-40B4-BE49-F238E27FC236}">
                <a16:creationId xmlns:a16="http://schemas.microsoft.com/office/drawing/2014/main" id="{27E94DAE-E570-6A9A-92AB-3FB34C46B6CB}"/>
              </a:ext>
            </a:extLst>
          </p:cNvPr>
          <p:cNvSpPr>
            <a:spLocks noGrp="1"/>
          </p:cNvSpPr>
          <p:nvPr>
            <p:ph idx="1"/>
          </p:nvPr>
        </p:nvSpPr>
        <p:spPr/>
        <p:txBody>
          <a:bodyPr/>
          <a:lstStyle/>
          <a:p>
            <a:r>
              <a:rPr lang="es-AR" dirty="0"/>
              <a:t>CASO 3</a:t>
            </a:r>
          </a:p>
          <a:p>
            <a:pPr lvl="1"/>
            <a:r>
              <a:rPr lang="es-AR" dirty="0"/>
              <a:t>No docente jornada parcial.</a:t>
            </a:r>
          </a:p>
          <a:p>
            <a:pPr lvl="1"/>
            <a:endParaRPr lang="es-AR" dirty="0"/>
          </a:p>
          <a:p>
            <a:pPr lvl="1"/>
            <a:r>
              <a:rPr lang="es-AR" dirty="0"/>
              <a:t>Es un caso especial, porque hay que consignar las diferencias entre jornada total y parcial, (por la diferencia en los aportes y contribuciones a obra social) para que el sistema no de error (va como base diferencial).</a:t>
            </a:r>
          </a:p>
          <a:p>
            <a:pPr lvl="1"/>
            <a:endParaRPr lang="es-AR" dirty="0"/>
          </a:p>
          <a:p>
            <a:pPr lvl="1"/>
            <a:r>
              <a:rPr lang="es-AR" dirty="0"/>
              <a:t>Observar bien el ejemplo</a:t>
            </a:r>
          </a:p>
        </p:txBody>
      </p:sp>
    </p:spTree>
    <p:extLst>
      <p:ext uri="{BB962C8B-B14F-4D97-AF65-F5344CB8AC3E}">
        <p14:creationId xmlns:p14="http://schemas.microsoft.com/office/powerpoint/2010/main" val="2714123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69B2F-F95B-833F-4830-96A0791D83C3}"/>
              </a:ext>
            </a:extLst>
          </p:cNvPr>
          <p:cNvSpPr>
            <a:spLocks noGrp="1"/>
          </p:cNvSpPr>
          <p:nvPr>
            <p:ph type="title"/>
          </p:nvPr>
        </p:nvSpPr>
        <p:spPr/>
        <p:txBody>
          <a:bodyPr/>
          <a:lstStyle/>
          <a:p>
            <a:r>
              <a:rPr lang="es-AR" dirty="0"/>
              <a:t>Carga individual no docente.</a:t>
            </a:r>
          </a:p>
        </p:txBody>
      </p:sp>
      <p:pic>
        <p:nvPicPr>
          <p:cNvPr id="7" name="Marcador de contenido 6" descr="Interfaz de usuario gráfica, Texto, Aplicación, Correo electrónico&#10;&#10;Descripción generada automáticamente">
            <a:extLst>
              <a:ext uri="{FF2B5EF4-FFF2-40B4-BE49-F238E27FC236}">
                <a16:creationId xmlns:a16="http://schemas.microsoft.com/office/drawing/2014/main" id="{8B8FF7BB-3358-C07D-D65A-72B7A682CC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243" y="1319754"/>
            <a:ext cx="11487337" cy="5416712"/>
          </a:xfrm>
        </p:spPr>
      </p:pic>
      <p:sp>
        <p:nvSpPr>
          <p:cNvPr id="3" name="Rectángulo 2">
            <a:extLst>
              <a:ext uri="{FF2B5EF4-FFF2-40B4-BE49-F238E27FC236}">
                <a16:creationId xmlns:a16="http://schemas.microsoft.com/office/drawing/2014/main" id="{73B8C0E7-42AA-C721-C8E0-C3967C6D9A3E}"/>
              </a:ext>
            </a:extLst>
          </p:cNvPr>
          <p:cNvSpPr/>
          <p:nvPr/>
        </p:nvSpPr>
        <p:spPr>
          <a:xfrm>
            <a:off x="3233394" y="5326144"/>
            <a:ext cx="7286919" cy="2639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dirty="0"/>
              <a:t>001- A tiempo parcial indeterminado/Permanente.</a:t>
            </a:r>
          </a:p>
        </p:txBody>
      </p:sp>
      <p:sp>
        <p:nvSpPr>
          <p:cNvPr id="10" name="Botón de acción: ir hacia atrás o anterior 9">
            <a:hlinkClick r:id="" action="ppaction://hlinkshowjump?jump=previousslide" highlightClick="1"/>
            <a:extLst>
              <a:ext uri="{FF2B5EF4-FFF2-40B4-BE49-F238E27FC236}">
                <a16:creationId xmlns:a16="http://schemas.microsoft.com/office/drawing/2014/main" id="{3278CE82-DB4B-064B-C7C6-C82E6BB5ADBB}"/>
              </a:ext>
            </a:extLst>
          </p:cNvPr>
          <p:cNvSpPr/>
          <p:nvPr/>
        </p:nvSpPr>
        <p:spPr>
          <a:xfrm>
            <a:off x="2347275" y="3429000"/>
            <a:ext cx="499620" cy="228600"/>
          </a:xfrm>
          <a:prstGeom prst="actionButtonBackPrevious">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504101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65C0771-2F39-324E-F9FD-B87AC506F16A}"/>
              </a:ext>
            </a:extLst>
          </p:cNvPr>
          <p:cNvPicPr>
            <a:picLocks noChangeAspect="1"/>
          </p:cNvPicPr>
          <p:nvPr/>
        </p:nvPicPr>
        <p:blipFill>
          <a:blip r:embed="rId2"/>
          <a:stretch>
            <a:fillRect/>
          </a:stretch>
        </p:blipFill>
        <p:spPr>
          <a:xfrm>
            <a:off x="961534" y="471340"/>
            <a:ext cx="9653047" cy="5769204"/>
          </a:xfrm>
          <a:prstGeom prst="rect">
            <a:avLst/>
          </a:prstGeom>
        </p:spPr>
      </p:pic>
      <p:sp>
        <p:nvSpPr>
          <p:cNvPr id="4" name="Flecha: a la derecha 3">
            <a:extLst>
              <a:ext uri="{FF2B5EF4-FFF2-40B4-BE49-F238E27FC236}">
                <a16:creationId xmlns:a16="http://schemas.microsoft.com/office/drawing/2014/main" id="{F3271007-3548-DB6F-A3EB-6CDFC7A66503}"/>
              </a:ext>
            </a:extLst>
          </p:cNvPr>
          <p:cNvSpPr/>
          <p:nvPr/>
        </p:nvSpPr>
        <p:spPr>
          <a:xfrm>
            <a:off x="3864990" y="2733773"/>
            <a:ext cx="3374796" cy="4996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Valor para jornada completa</a:t>
            </a:r>
          </a:p>
        </p:txBody>
      </p:sp>
      <p:sp>
        <p:nvSpPr>
          <p:cNvPr id="7" name="Flecha: a la derecha 6">
            <a:extLst>
              <a:ext uri="{FF2B5EF4-FFF2-40B4-BE49-F238E27FC236}">
                <a16:creationId xmlns:a16="http://schemas.microsoft.com/office/drawing/2014/main" id="{CC0FE646-2AA3-3F38-7B6E-8FD6402E4584}"/>
              </a:ext>
            </a:extLst>
          </p:cNvPr>
          <p:cNvSpPr/>
          <p:nvPr/>
        </p:nvSpPr>
        <p:spPr>
          <a:xfrm>
            <a:off x="4147794" y="4110086"/>
            <a:ext cx="3374796" cy="659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Valor para jornada completa</a:t>
            </a:r>
          </a:p>
        </p:txBody>
      </p:sp>
      <p:sp>
        <p:nvSpPr>
          <p:cNvPr id="8" name="Elipse 7">
            <a:extLst>
              <a:ext uri="{FF2B5EF4-FFF2-40B4-BE49-F238E27FC236}">
                <a16:creationId xmlns:a16="http://schemas.microsoft.com/office/drawing/2014/main" id="{9A57C89C-164B-DC68-4F8A-9EBD997EAE6B}"/>
              </a:ext>
            </a:extLst>
          </p:cNvPr>
          <p:cNvSpPr/>
          <p:nvPr/>
        </p:nvSpPr>
        <p:spPr>
          <a:xfrm>
            <a:off x="961534" y="5929460"/>
            <a:ext cx="9756742" cy="782425"/>
          </a:xfrm>
          <a:prstGeom prst="ellipse">
            <a:avLst/>
          </a:prstGeom>
          <a:solidFill>
            <a:schemeClr val="accent6">
              <a:lumMod val="5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Se observa una diferencia de $ 39757,42 entre jornada completa y jornada reducida.</a:t>
            </a:r>
          </a:p>
        </p:txBody>
      </p:sp>
      <p:sp>
        <p:nvSpPr>
          <p:cNvPr id="11" name="Rectángulo 10">
            <a:extLst>
              <a:ext uri="{FF2B5EF4-FFF2-40B4-BE49-F238E27FC236}">
                <a16:creationId xmlns:a16="http://schemas.microsoft.com/office/drawing/2014/main" id="{F7752C23-DB0D-AE4C-2382-49AF724FB9A8}"/>
              </a:ext>
            </a:extLst>
          </p:cNvPr>
          <p:cNvSpPr/>
          <p:nvPr/>
        </p:nvSpPr>
        <p:spPr>
          <a:xfrm>
            <a:off x="1508760" y="2286000"/>
            <a:ext cx="8881110" cy="4996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solidFill>
                <a:srgbClr val="FF0000"/>
              </a:solidFill>
            </a:endParaRPr>
          </a:p>
        </p:txBody>
      </p:sp>
      <p:sp>
        <p:nvSpPr>
          <p:cNvPr id="12" name="Rectángulo 11">
            <a:extLst>
              <a:ext uri="{FF2B5EF4-FFF2-40B4-BE49-F238E27FC236}">
                <a16:creationId xmlns:a16="http://schemas.microsoft.com/office/drawing/2014/main" id="{C87EF81D-9E26-CB26-9C95-A85FC55E5B85}"/>
              </a:ext>
            </a:extLst>
          </p:cNvPr>
          <p:cNvSpPr/>
          <p:nvPr/>
        </p:nvSpPr>
        <p:spPr>
          <a:xfrm>
            <a:off x="6000750" y="2262432"/>
            <a:ext cx="2594610" cy="523189"/>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ln w="0"/>
                <a:solidFill>
                  <a:schemeClr val="tx1"/>
                </a:solidFill>
                <a:effectLst>
                  <a:outerShdw blurRad="38100" dist="19050" dir="2700000" algn="tl" rotWithShape="0">
                    <a:schemeClr val="dk1">
                      <a:alpha val="40000"/>
                    </a:schemeClr>
                  </a:outerShdw>
                </a:effectLst>
              </a:rPr>
              <a:t>Si bien se consigna, no genera contribuciones.</a:t>
            </a:r>
          </a:p>
        </p:txBody>
      </p:sp>
    </p:spTree>
    <p:extLst>
      <p:ext uri="{BB962C8B-B14F-4D97-AF65-F5344CB8AC3E}">
        <p14:creationId xmlns:p14="http://schemas.microsoft.com/office/powerpoint/2010/main" val="3891992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0B5231E-85AF-67A2-ED38-449FE4703617}"/>
              </a:ext>
            </a:extLst>
          </p:cNvPr>
          <p:cNvPicPr>
            <a:picLocks noChangeAspect="1"/>
          </p:cNvPicPr>
          <p:nvPr/>
        </p:nvPicPr>
        <p:blipFill>
          <a:blip r:embed="rId2"/>
          <a:stretch>
            <a:fillRect/>
          </a:stretch>
        </p:blipFill>
        <p:spPr>
          <a:xfrm>
            <a:off x="497711" y="370390"/>
            <a:ext cx="11262167" cy="6134581"/>
          </a:xfrm>
          <a:prstGeom prst="rect">
            <a:avLst/>
          </a:prstGeom>
        </p:spPr>
      </p:pic>
      <p:sp>
        <p:nvSpPr>
          <p:cNvPr id="4" name="Elipse 3">
            <a:extLst>
              <a:ext uri="{FF2B5EF4-FFF2-40B4-BE49-F238E27FC236}">
                <a16:creationId xmlns:a16="http://schemas.microsoft.com/office/drawing/2014/main" id="{4E134459-0616-C804-EB08-067932A34DBB}"/>
              </a:ext>
            </a:extLst>
          </p:cNvPr>
          <p:cNvSpPr/>
          <p:nvPr/>
        </p:nvSpPr>
        <p:spPr>
          <a:xfrm>
            <a:off x="3356658" y="3958542"/>
            <a:ext cx="8148577" cy="8912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Rectángulo: esquinas redondeadas 4">
            <a:extLst>
              <a:ext uri="{FF2B5EF4-FFF2-40B4-BE49-F238E27FC236}">
                <a16:creationId xmlns:a16="http://schemas.microsoft.com/office/drawing/2014/main" id="{B28C7251-4CE4-82C3-ED99-70EFFFBE7A24}"/>
              </a:ext>
            </a:extLst>
          </p:cNvPr>
          <p:cNvSpPr/>
          <p:nvPr/>
        </p:nvSpPr>
        <p:spPr>
          <a:xfrm>
            <a:off x="3667027" y="5175315"/>
            <a:ext cx="2498103" cy="42420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esquinas redondeadas 5">
            <a:extLst>
              <a:ext uri="{FF2B5EF4-FFF2-40B4-BE49-F238E27FC236}">
                <a16:creationId xmlns:a16="http://schemas.microsoft.com/office/drawing/2014/main" id="{9CEF720F-4A7A-EC7F-B71B-7B0894151125}"/>
              </a:ext>
            </a:extLst>
          </p:cNvPr>
          <p:cNvSpPr/>
          <p:nvPr/>
        </p:nvSpPr>
        <p:spPr>
          <a:xfrm>
            <a:off x="8993171" y="5175315"/>
            <a:ext cx="2701118" cy="42420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Rectángulo 6">
            <a:extLst>
              <a:ext uri="{FF2B5EF4-FFF2-40B4-BE49-F238E27FC236}">
                <a16:creationId xmlns:a16="http://schemas.microsoft.com/office/drawing/2014/main" id="{829C2BA4-BEE1-A0AD-9634-1CE38BAF5027}"/>
              </a:ext>
            </a:extLst>
          </p:cNvPr>
          <p:cNvSpPr/>
          <p:nvPr/>
        </p:nvSpPr>
        <p:spPr>
          <a:xfrm>
            <a:off x="2347274" y="6287678"/>
            <a:ext cx="7202079" cy="54281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Antes de pasar a la siguiente pantalla revisar Días Trabajados,  OBRA SOCIAL y consignar diferencia entre jornada parcial y total.</a:t>
            </a:r>
          </a:p>
        </p:txBody>
      </p:sp>
      <p:sp>
        <p:nvSpPr>
          <p:cNvPr id="8" name="Elipse 7">
            <a:extLst>
              <a:ext uri="{FF2B5EF4-FFF2-40B4-BE49-F238E27FC236}">
                <a16:creationId xmlns:a16="http://schemas.microsoft.com/office/drawing/2014/main" id="{5CEC0F3C-182B-E717-7E35-7D799E6E47F7}"/>
              </a:ext>
            </a:extLst>
          </p:cNvPr>
          <p:cNvSpPr/>
          <p:nvPr/>
        </p:nvSpPr>
        <p:spPr>
          <a:xfrm>
            <a:off x="9448105" y="1338606"/>
            <a:ext cx="1967755" cy="38649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68444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9C0414-EEBC-6C88-0973-B026460885C3}"/>
              </a:ext>
            </a:extLst>
          </p:cNvPr>
          <p:cNvPicPr>
            <a:picLocks noChangeAspect="1"/>
          </p:cNvPicPr>
          <p:nvPr/>
        </p:nvPicPr>
        <p:blipFill>
          <a:blip r:embed="rId2"/>
          <a:stretch>
            <a:fillRect/>
          </a:stretch>
        </p:blipFill>
        <p:spPr>
          <a:xfrm>
            <a:off x="914400" y="480767"/>
            <a:ext cx="10133814" cy="5043340"/>
          </a:xfrm>
          <a:prstGeom prst="rect">
            <a:avLst/>
          </a:prstGeom>
        </p:spPr>
      </p:pic>
      <p:sp>
        <p:nvSpPr>
          <p:cNvPr id="4" name="Rectángulo 3">
            <a:extLst>
              <a:ext uri="{FF2B5EF4-FFF2-40B4-BE49-F238E27FC236}">
                <a16:creationId xmlns:a16="http://schemas.microsoft.com/office/drawing/2014/main" id="{3743A950-7F39-F555-FE52-2241305842B6}"/>
              </a:ext>
            </a:extLst>
          </p:cNvPr>
          <p:cNvSpPr/>
          <p:nvPr/>
        </p:nvSpPr>
        <p:spPr>
          <a:xfrm>
            <a:off x="1027522" y="5750351"/>
            <a:ext cx="10077253" cy="118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Liquidación no docente. El Código 100 aporta al régimen previsional (remuneración1, y no aporta al régimen diferencial docente). La jubilación que se consigna, por ser no docente, es la que corresponde al régimen previsional general (código ARCA 810000)</a:t>
            </a:r>
          </a:p>
        </p:txBody>
      </p:sp>
    </p:spTree>
    <p:extLst>
      <p:ext uri="{BB962C8B-B14F-4D97-AF65-F5344CB8AC3E}">
        <p14:creationId xmlns:p14="http://schemas.microsoft.com/office/powerpoint/2010/main" val="2791429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96B93-CC98-735D-71B7-0C17B041DCC7}"/>
              </a:ext>
            </a:extLst>
          </p:cNvPr>
          <p:cNvSpPr>
            <a:spLocks noGrp="1"/>
          </p:cNvSpPr>
          <p:nvPr>
            <p:ph type="title"/>
          </p:nvPr>
        </p:nvSpPr>
        <p:spPr/>
        <p:txBody>
          <a:bodyPr/>
          <a:lstStyle/>
          <a:p>
            <a:r>
              <a:rPr lang="es-AR" dirty="0"/>
              <a:t>Validación.</a:t>
            </a:r>
          </a:p>
        </p:txBody>
      </p:sp>
      <p:sp>
        <p:nvSpPr>
          <p:cNvPr id="3" name="Marcador de contenido 2">
            <a:extLst>
              <a:ext uri="{FF2B5EF4-FFF2-40B4-BE49-F238E27FC236}">
                <a16:creationId xmlns:a16="http://schemas.microsoft.com/office/drawing/2014/main" id="{CBB05098-2887-3334-C84E-1630AE7562FC}"/>
              </a:ext>
            </a:extLst>
          </p:cNvPr>
          <p:cNvSpPr>
            <a:spLocks noGrp="1"/>
          </p:cNvSpPr>
          <p:nvPr>
            <p:ph idx="1"/>
          </p:nvPr>
        </p:nvSpPr>
        <p:spPr/>
        <p:txBody>
          <a:bodyPr/>
          <a:lstStyle/>
          <a:p>
            <a:r>
              <a:rPr lang="es-AR" dirty="0"/>
              <a:t>Una vez cargada la totalidad de los recibos individuales, se procede a la validación.</a:t>
            </a:r>
          </a:p>
          <a:p>
            <a:r>
              <a:rPr lang="es-AR" dirty="0"/>
              <a:t>Por lo general, surgen diferencias, que deben ser revisadas.</a:t>
            </a:r>
          </a:p>
        </p:txBody>
      </p:sp>
    </p:spTree>
    <p:extLst>
      <p:ext uri="{BB962C8B-B14F-4D97-AF65-F5344CB8AC3E}">
        <p14:creationId xmlns:p14="http://schemas.microsoft.com/office/powerpoint/2010/main" val="2827907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9BA85C-CEB3-BA98-F69D-B4AFEE184FC5}"/>
              </a:ext>
            </a:extLst>
          </p:cNvPr>
          <p:cNvSpPr>
            <a:spLocks noGrp="1"/>
          </p:cNvSpPr>
          <p:nvPr>
            <p:ph type="title"/>
          </p:nvPr>
        </p:nvSpPr>
        <p:spPr/>
        <p:txBody>
          <a:bodyPr/>
          <a:lstStyle/>
          <a:p>
            <a:endParaRPr lang="es-AR" dirty="0"/>
          </a:p>
        </p:txBody>
      </p:sp>
      <p:sp>
        <p:nvSpPr>
          <p:cNvPr id="3" name="Marcador de contenido 2">
            <a:extLst>
              <a:ext uri="{FF2B5EF4-FFF2-40B4-BE49-F238E27FC236}">
                <a16:creationId xmlns:a16="http://schemas.microsoft.com/office/drawing/2014/main" id="{63404A52-AC04-D6EF-A9B8-D87B1081F0E3}"/>
              </a:ext>
            </a:extLst>
          </p:cNvPr>
          <p:cNvSpPr>
            <a:spLocks noGrp="1"/>
          </p:cNvSpPr>
          <p:nvPr>
            <p:ph idx="1"/>
          </p:nvPr>
        </p:nvSpPr>
        <p:spPr/>
        <p:txBody>
          <a:bodyPr/>
          <a:lstStyle/>
          <a:p>
            <a:endParaRPr lang="es-AR" dirty="0"/>
          </a:p>
        </p:txBody>
      </p:sp>
      <p:pic>
        <p:nvPicPr>
          <p:cNvPr id="5" name="Imagen 4">
            <a:extLst>
              <a:ext uri="{FF2B5EF4-FFF2-40B4-BE49-F238E27FC236}">
                <a16:creationId xmlns:a16="http://schemas.microsoft.com/office/drawing/2014/main" id="{04B5BA79-A204-D705-89BF-EC9C2320650C}"/>
              </a:ext>
            </a:extLst>
          </p:cNvPr>
          <p:cNvPicPr>
            <a:picLocks noChangeAspect="1"/>
          </p:cNvPicPr>
          <p:nvPr/>
        </p:nvPicPr>
        <p:blipFill>
          <a:blip r:embed="rId2"/>
          <a:stretch>
            <a:fillRect/>
          </a:stretch>
        </p:blipFill>
        <p:spPr>
          <a:xfrm>
            <a:off x="725864" y="681037"/>
            <a:ext cx="10294070" cy="5811837"/>
          </a:xfrm>
          <a:prstGeom prst="rect">
            <a:avLst/>
          </a:prstGeom>
        </p:spPr>
      </p:pic>
      <p:sp>
        <p:nvSpPr>
          <p:cNvPr id="6" name="Rectángulo 5">
            <a:extLst>
              <a:ext uri="{FF2B5EF4-FFF2-40B4-BE49-F238E27FC236}">
                <a16:creationId xmlns:a16="http://schemas.microsoft.com/office/drawing/2014/main" id="{1CB33295-AB3D-DC4E-3469-D594F8FA6206}"/>
              </a:ext>
            </a:extLst>
          </p:cNvPr>
          <p:cNvSpPr/>
          <p:nvPr/>
        </p:nvSpPr>
        <p:spPr>
          <a:xfrm>
            <a:off x="725864" y="2141536"/>
            <a:ext cx="4911365" cy="29395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DATOS DEL PERSONAL INCLUIDO EN LA LIQUIDACION.</a:t>
            </a:r>
          </a:p>
        </p:txBody>
      </p:sp>
      <p:sp>
        <p:nvSpPr>
          <p:cNvPr id="7" name="Flecha: hacia la izquierda 6">
            <a:extLst>
              <a:ext uri="{FF2B5EF4-FFF2-40B4-BE49-F238E27FC236}">
                <a16:creationId xmlns:a16="http://schemas.microsoft.com/office/drawing/2014/main" id="{0DCD66CD-C03A-703E-BF63-08B48CD716EB}"/>
              </a:ext>
            </a:extLst>
          </p:cNvPr>
          <p:cNvSpPr/>
          <p:nvPr/>
        </p:nvSpPr>
        <p:spPr>
          <a:xfrm>
            <a:off x="7805394" y="5081048"/>
            <a:ext cx="2931736" cy="109591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Presionar tecla.</a:t>
            </a:r>
          </a:p>
        </p:txBody>
      </p:sp>
    </p:spTree>
    <p:extLst>
      <p:ext uri="{BB962C8B-B14F-4D97-AF65-F5344CB8AC3E}">
        <p14:creationId xmlns:p14="http://schemas.microsoft.com/office/powerpoint/2010/main" val="1940249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C82A0-1CD1-E187-F986-E5D8106DAF8F}"/>
              </a:ext>
            </a:extLst>
          </p:cNvPr>
          <p:cNvSpPr>
            <a:spLocks noGrp="1"/>
          </p:cNvSpPr>
          <p:nvPr>
            <p:ph type="title"/>
          </p:nvPr>
        </p:nvSpPr>
        <p:spPr>
          <a:xfrm>
            <a:off x="838200" y="365125"/>
            <a:ext cx="11083290" cy="1325563"/>
          </a:xfrm>
        </p:spPr>
        <p:txBody>
          <a:bodyPr>
            <a:normAutofit fontScale="90000"/>
          </a:bodyPr>
          <a:lstStyle/>
          <a:p>
            <a:r>
              <a:rPr lang="es-AR" dirty="0"/>
              <a:t>Es normal que surjan errores, existiendo un reporte que informa los errores y a quienes corresponden los mismos.</a:t>
            </a:r>
          </a:p>
        </p:txBody>
      </p:sp>
      <p:pic>
        <p:nvPicPr>
          <p:cNvPr id="7" name="Marcador de contenido 6">
            <a:extLst>
              <a:ext uri="{FF2B5EF4-FFF2-40B4-BE49-F238E27FC236}">
                <a16:creationId xmlns:a16="http://schemas.microsoft.com/office/drawing/2014/main" id="{7C82F44C-4376-AE5C-D4F8-33F510F81F17}"/>
              </a:ext>
            </a:extLst>
          </p:cNvPr>
          <p:cNvPicPr>
            <a:picLocks noGrp="1" noChangeAspect="1"/>
          </p:cNvPicPr>
          <p:nvPr>
            <p:ph idx="1"/>
          </p:nvPr>
        </p:nvPicPr>
        <p:blipFill>
          <a:blip r:embed="rId2"/>
          <a:stretch>
            <a:fillRect/>
          </a:stretch>
        </p:blipFill>
        <p:spPr>
          <a:xfrm>
            <a:off x="1404594" y="2057400"/>
            <a:ext cx="7663206" cy="2434431"/>
          </a:xfrm>
        </p:spPr>
      </p:pic>
      <p:sp>
        <p:nvSpPr>
          <p:cNvPr id="8" name="Rectángulo 7">
            <a:extLst>
              <a:ext uri="{FF2B5EF4-FFF2-40B4-BE49-F238E27FC236}">
                <a16:creationId xmlns:a16="http://schemas.microsoft.com/office/drawing/2014/main" id="{1A600116-D0FA-0900-BDC4-3081ADD6AC70}"/>
              </a:ext>
            </a:extLst>
          </p:cNvPr>
          <p:cNvSpPr/>
          <p:nvPr/>
        </p:nvSpPr>
        <p:spPr>
          <a:xfrm>
            <a:off x="499620" y="4128898"/>
            <a:ext cx="2422688" cy="81074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El sistema informa los CUILES con errores.</a:t>
            </a:r>
          </a:p>
        </p:txBody>
      </p:sp>
      <p:sp>
        <p:nvSpPr>
          <p:cNvPr id="9" name="Rectángulo 8">
            <a:extLst>
              <a:ext uri="{FF2B5EF4-FFF2-40B4-BE49-F238E27FC236}">
                <a16:creationId xmlns:a16="http://schemas.microsoft.com/office/drawing/2014/main" id="{04E60B51-C9D9-DCF8-1F94-411E9891858C}"/>
              </a:ext>
            </a:extLst>
          </p:cNvPr>
          <p:cNvSpPr/>
          <p:nvPr/>
        </p:nvSpPr>
        <p:spPr>
          <a:xfrm>
            <a:off x="499620" y="5222449"/>
            <a:ext cx="10515600" cy="9708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Imprimir este reporte, e ir a cada uno de los CUILES informados para ajustar el error informado.</a:t>
            </a:r>
          </a:p>
        </p:txBody>
      </p:sp>
      <p:pic>
        <p:nvPicPr>
          <p:cNvPr id="13" name="Imagen 12">
            <a:extLst>
              <a:ext uri="{FF2B5EF4-FFF2-40B4-BE49-F238E27FC236}">
                <a16:creationId xmlns:a16="http://schemas.microsoft.com/office/drawing/2014/main" id="{19B31F45-0C34-8BA0-9C87-F1DEF659A567}"/>
              </a:ext>
            </a:extLst>
          </p:cNvPr>
          <p:cNvPicPr>
            <a:picLocks noChangeAspect="1"/>
          </p:cNvPicPr>
          <p:nvPr/>
        </p:nvPicPr>
        <p:blipFill>
          <a:blip r:embed="rId3"/>
          <a:stretch>
            <a:fillRect/>
          </a:stretch>
        </p:blipFill>
        <p:spPr>
          <a:xfrm>
            <a:off x="2988297" y="4491832"/>
            <a:ext cx="5413158" cy="447814"/>
          </a:xfrm>
          <a:prstGeom prst="rect">
            <a:avLst/>
          </a:prstGeom>
        </p:spPr>
      </p:pic>
    </p:spTree>
    <p:extLst>
      <p:ext uri="{BB962C8B-B14F-4D97-AF65-F5344CB8AC3E}">
        <p14:creationId xmlns:p14="http://schemas.microsoft.com/office/powerpoint/2010/main" val="908429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94168-5BA8-9BD7-0A3E-D276523A314C}"/>
              </a:ext>
            </a:extLst>
          </p:cNvPr>
          <p:cNvSpPr>
            <a:spLocks noGrp="1"/>
          </p:cNvSpPr>
          <p:nvPr>
            <p:ph type="title"/>
          </p:nvPr>
        </p:nvSpPr>
        <p:spPr/>
        <p:txBody>
          <a:bodyPr/>
          <a:lstStyle/>
          <a:p>
            <a:r>
              <a:rPr lang="es-AR" dirty="0"/>
              <a:t>Corrección.</a:t>
            </a:r>
          </a:p>
        </p:txBody>
      </p:sp>
      <p:pic>
        <p:nvPicPr>
          <p:cNvPr id="5" name="Marcador de contenido 4">
            <a:extLst>
              <a:ext uri="{FF2B5EF4-FFF2-40B4-BE49-F238E27FC236}">
                <a16:creationId xmlns:a16="http://schemas.microsoft.com/office/drawing/2014/main" id="{D6978CDE-1536-89FF-8EA9-AC130236B141}"/>
              </a:ext>
            </a:extLst>
          </p:cNvPr>
          <p:cNvPicPr>
            <a:picLocks noGrp="1" noChangeAspect="1"/>
          </p:cNvPicPr>
          <p:nvPr>
            <p:ph idx="1"/>
          </p:nvPr>
        </p:nvPicPr>
        <p:blipFill>
          <a:blip r:embed="rId2"/>
          <a:stretch>
            <a:fillRect/>
          </a:stretch>
        </p:blipFill>
        <p:spPr>
          <a:xfrm>
            <a:off x="669303" y="1376313"/>
            <a:ext cx="10257197" cy="3758456"/>
          </a:xfrm>
        </p:spPr>
      </p:pic>
      <p:sp>
        <p:nvSpPr>
          <p:cNvPr id="6" name="Rectángulo 5">
            <a:extLst>
              <a:ext uri="{FF2B5EF4-FFF2-40B4-BE49-F238E27FC236}">
                <a16:creationId xmlns:a16="http://schemas.microsoft.com/office/drawing/2014/main" id="{337ED2BC-01E0-D9EF-3C27-8D70CAB30CFD}"/>
              </a:ext>
            </a:extLst>
          </p:cNvPr>
          <p:cNvSpPr/>
          <p:nvPr/>
        </p:nvSpPr>
        <p:spPr>
          <a:xfrm>
            <a:off x="949124" y="5544273"/>
            <a:ext cx="9977377" cy="10995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Como en este caso, se nos informó que el error era que “correspondía reducciones”. Ingresamos en el CUIL del reporte, y CORREGIMOS.</a:t>
            </a:r>
          </a:p>
          <a:p>
            <a:pPr algn="ctr"/>
            <a:r>
              <a:rPr lang="es-AR" dirty="0"/>
              <a:t>Repetimos esta acción para cada CUIL informado.</a:t>
            </a:r>
          </a:p>
        </p:txBody>
      </p:sp>
      <p:sp>
        <p:nvSpPr>
          <p:cNvPr id="7" name="Rectángulo 6">
            <a:extLst>
              <a:ext uri="{FF2B5EF4-FFF2-40B4-BE49-F238E27FC236}">
                <a16:creationId xmlns:a16="http://schemas.microsoft.com/office/drawing/2014/main" id="{6F503EF5-830F-7AE6-2FD3-6959163621DF}"/>
              </a:ext>
            </a:extLst>
          </p:cNvPr>
          <p:cNvSpPr/>
          <p:nvPr/>
        </p:nvSpPr>
        <p:spPr>
          <a:xfrm>
            <a:off x="2630078" y="2475908"/>
            <a:ext cx="2432116" cy="521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Cuil del reporte.</a:t>
            </a:r>
          </a:p>
        </p:txBody>
      </p:sp>
      <p:sp>
        <p:nvSpPr>
          <p:cNvPr id="8" name="Flecha: hacia la izquierda 7">
            <a:extLst>
              <a:ext uri="{FF2B5EF4-FFF2-40B4-BE49-F238E27FC236}">
                <a16:creationId xmlns:a16="http://schemas.microsoft.com/office/drawing/2014/main" id="{5C05B071-D4CA-D781-8DD3-19DD379D4278}"/>
              </a:ext>
            </a:extLst>
          </p:cNvPr>
          <p:cNvSpPr/>
          <p:nvPr/>
        </p:nvSpPr>
        <p:spPr>
          <a:xfrm>
            <a:off x="2837468" y="3782944"/>
            <a:ext cx="2102177" cy="114727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Tildamos.</a:t>
            </a:r>
          </a:p>
        </p:txBody>
      </p:sp>
      <p:sp>
        <p:nvSpPr>
          <p:cNvPr id="9" name="Rectángulo 8">
            <a:extLst>
              <a:ext uri="{FF2B5EF4-FFF2-40B4-BE49-F238E27FC236}">
                <a16:creationId xmlns:a16="http://schemas.microsoft.com/office/drawing/2014/main" id="{4871AD24-21C0-CF38-1049-330847342D2F}"/>
              </a:ext>
            </a:extLst>
          </p:cNvPr>
          <p:cNvSpPr/>
          <p:nvPr/>
        </p:nvSpPr>
        <p:spPr>
          <a:xfrm>
            <a:off x="6598763" y="2475908"/>
            <a:ext cx="3478491" cy="3992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Datos del titular del CUIL.</a:t>
            </a:r>
          </a:p>
        </p:txBody>
      </p:sp>
    </p:spTree>
    <p:extLst>
      <p:ext uri="{BB962C8B-B14F-4D97-AF65-F5344CB8AC3E}">
        <p14:creationId xmlns:p14="http://schemas.microsoft.com/office/powerpoint/2010/main" val="228936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1884D-8C01-D730-72F2-574581A4D29E}"/>
              </a:ext>
            </a:extLst>
          </p:cNvPr>
          <p:cNvSpPr>
            <a:spLocks noGrp="1"/>
          </p:cNvSpPr>
          <p:nvPr>
            <p:ph type="title"/>
          </p:nvPr>
        </p:nvSpPr>
        <p:spPr/>
        <p:txBody>
          <a:bodyPr/>
          <a:lstStyle/>
          <a:p>
            <a:pPr algn="ctr"/>
            <a:r>
              <a:rPr lang="es-AR" dirty="0"/>
              <a:t>Cómo genero el VEP.</a:t>
            </a:r>
          </a:p>
        </p:txBody>
      </p:sp>
      <p:pic>
        <p:nvPicPr>
          <p:cNvPr id="5" name="Marcador de contenido 4">
            <a:extLst>
              <a:ext uri="{FF2B5EF4-FFF2-40B4-BE49-F238E27FC236}">
                <a16:creationId xmlns:a16="http://schemas.microsoft.com/office/drawing/2014/main" id="{C46FC8D9-0DF8-0264-A48C-02C3205F85FD}"/>
              </a:ext>
            </a:extLst>
          </p:cNvPr>
          <p:cNvPicPr>
            <a:picLocks noGrp="1" noChangeAspect="1"/>
          </p:cNvPicPr>
          <p:nvPr>
            <p:ph idx="1"/>
          </p:nvPr>
        </p:nvPicPr>
        <p:blipFill>
          <a:blip r:embed="rId2"/>
          <a:stretch>
            <a:fillRect/>
          </a:stretch>
        </p:blipFill>
        <p:spPr>
          <a:xfrm>
            <a:off x="1638300" y="1414273"/>
            <a:ext cx="9334499" cy="5078602"/>
          </a:xfrm>
        </p:spPr>
      </p:pic>
      <p:sp>
        <p:nvSpPr>
          <p:cNvPr id="3" name="Elipse 2">
            <a:extLst>
              <a:ext uri="{FF2B5EF4-FFF2-40B4-BE49-F238E27FC236}">
                <a16:creationId xmlns:a16="http://schemas.microsoft.com/office/drawing/2014/main" id="{79ECB464-B14D-3115-B249-37506E42DF64}"/>
              </a:ext>
            </a:extLst>
          </p:cNvPr>
          <p:cNvSpPr/>
          <p:nvPr/>
        </p:nvSpPr>
        <p:spPr>
          <a:xfrm>
            <a:off x="9439274" y="1057275"/>
            <a:ext cx="542925" cy="122078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884154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464E0-7B17-335E-2041-3073351690E1}"/>
              </a:ext>
            </a:extLst>
          </p:cNvPr>
          <p:cNvSpPr>
            <a:spLocks noGrp="1"/>
          </p:cNvSpPr>
          <p:nvPr>
            <p:ph type="title"/>
          </p:nvPr>
        </p:nvSpPr>
        <p:spPr/>
        <p:txBody>
          <a:bodyPr/>
          <a:lstStyle/>
          <a:p>
            <a:pPr algn="ctr"/>
            <a:r>
              <a:rPr lang="es-AR" dirty="0"/>
              <a:t>OTROS ERRORES COMUNES.</a:t>
            </a:r>
          </a:p>
        </p:txBody>
      </p:sp>
      <p:sp>
        <p:nvSpPr>
          <p:cNvPr id="3" name="Marcador de contenido 2">
            <a:extLst>
              <a:ext uri="{FF2B5EF4-FFF2-40B4-BE49-F238E27FC236}">
                <a16:creationId xmlns:a16="http://schemas.microsoft.com/office/drawing/2014/main" id="{07B5B9C1-37E4-2BB6-20A2-EFFD4A7BA9C6}"/>
              </a:ext>
            </a:extLst>
          </p:cNvPr>
          <p:cNvSpPr>
            <a:spLocks noGrp="1"/>
          </p:cNvSpPr>
          <p:nvPr>
            <p:ph idx="1"/>
          </p:nvPr>
        </p:nvSpPr>
        <p:spPr>
          <a:xfrm>
            <a:off x="838200" y="1442410"/>
            <a:ext cx="10515600" cy="5050465"/>
          </a:xfrm>
        </p:spPr>
        <p:txBody>
          <a:bodyPr>
            <a:normAutofit/>
          </a:bodyPr>
          <a:lstStyle/>
          <a:p>
            <a:endParaRPr lang="es-AR" dirty="0"/>
          </a:p>
          <a:p>
            <a:r>
              <a:rPr lang="es-AR" dirty="0"/>
              <a:t>PAGO SAC PROPORCIONAL para no docentes.</a:t>
            </a:r>
          </a:p>
          <a:p>
            <a:pPr marL="0" indent="0">
              <a:buNone/>
            </a:pPr>
            <a:r>
              <a:rPr lang="es-AR" dirty="0"/>
              <a:t>Cuando no coincida el SAC con los meses de junio o diciembre, se sugiere utilizar los códigos generados vinculados al Código ARCA 120003 (SAC proporcional).</a:t>
            </a:r>
          </a:p>
          <a:p>
            <a:pPr marL="0" indent="0">
              <a:buNone/>
            </a:pPr>
            <a:r>
              <a:rPr lang="es-AR" dirty="0"/>
              <a:t>Esto evitará que el sistema expresa un error.</a:t>
            </a:r>
          </a:p>
          <a:p>
            <a:endParaRPr lang="es-AR" dirty="0"/>
          </a:p>
          <a:p>
            <a:endParaRPr lang="es-AR" dirty="0"/>
          </a:p>
          <a:p>
            <a:endParaRPr lang="es-AR" dirty="0"/>
          </a:p>
        </p:txBody>
      </p:sp>
    </p:spTree>
    <p:extLst>
      <p:ext uri="{BB962C8B-B14F-4D97-AF65-F5344CB8AC3E}">
        <p14:creationId xmlns:p14="http://schemas.microsoft.com/office/powerpoint/2010/main" val="10071045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EB310-A257-3A17-C7D6-68F737914C42}"/>
              </a:ext>
            </a:extLst>
          </p:cNvPr>
          <p:cNvSpPr>
            <a:spLocks noGrp="1"/>
          </p:cNvSpPr>
          <p:nvPr>
            <p:ph type="title"/>
          </p:nvPr>
        </p:nvSpPr>
        <p:spPr/>
        <p:txBody>
          <a:bodyPr/>
          <a:lstStyle/>
          <a:p>
            <a:r>
              <a:rPr lang="es-AR" dirty="0"/>
              <a:t>No docentes trabajadores a tiempo parcial:</a:t>
            </a:r>
            <a:br>
              <a:rPr lang="es-AR" dirty="0"/>
            </a:br>
            <a:endParaRPr lang="es-AR" dirty="0"/>
          </a:p>
        </p:txBody>
      </p:sp>
      <p:sp>
        <p:nvSpPr>
          <p:cNvPr id="3" name="Marcador de contenido 2">
            <a:extLst>
              <a:ext uri="{FF2B5EF4-FFF2-40B4-BE49-F238E27FC236}">
                <a16:creationId xmlns:a16="http://schemas.microsoft.com/office/drawing/2014/main" id="{2F0113E5-3B53-50E7-2AFB-477217E82C32}"/>
              </a:ext>
            </a:extLst>
          </p:cNvPr>
          <p:cNvSpPr>
            <a:spLocks noGrp="1"/>
          </p:cNvSpPr>
          <p:nvPr>
            <p:ph idx="1"/>
          </p:nvPr>
        </p:nvSpPr>
        <p:spPr/>
        <p:txBody>
          <a:bodyPr/>
          <a:lstStyle/>
          <a:p>
            <a:r>
              <a:rPr lang="es-AR" dirty="0"/>
              <a:t> La base imponible 4 informada a nivel de nomina (222.250,50) difiere de la determinada (182.493,08) a partir de las liquidaciones de sueldo ingresadas.</a:t>
            </a:r>
          </a:p>
          <a:p>
            <a:r>
              <a:rPr lang="es-AR" dirty="0"/>
              <a:t>La base imponible 8 informada a nivel de nomina (222.250,50) difiere de la determinada (182.493,08) a partir de las liquidaciones de sueldo ingresadas.</a:t>
            </a:r>
          </a:p>
          <a:p>
            <a:r>
              <a:rPr lang="es-AR" dirty="0"/>
              <a:t>En estos casos, hay que consignar en Base diferencial de aportes y contribuciones obra social, la diferencia entre jornada total y jornada parcial, que seguramente se omitió consignar.</a:t>
            </a:r>
          </a:p>
          <a:p>
            <a:endParaRPr lang="es-AR" dirty="0"/>
          </a:p>
        </p:txBody>
      </p:sp>
    </p:spTree>
    <p:extLst>
      <p:ext uri="{BB962C8B-B14F-4D97-AF65-F5344CB8AC3E}">
        <p14:creationId xmlns:p14="http://schemas.microsoft.com/office/powerpoint/2010/main" val="2691160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C3233-8E70-C392-7824-E077DD95EF98}"/>
              </a:ext>
            </a:extLst>
          </p:cNvPr>
          <p:cNvSpPr>
            <a:spLocks noGrp="1"/>
          </p:cNvSpPr>
          <p:nvPr>
            <p:ph type="title"/>
          </p:nvPr>
        </p:nvSpPr>
        <p:spPr/>
        <p:txBody>
          <a:bodyPr/>
          <a:lstStyle/>
          <a:p>
            <a:r>
              <a:rPr lang="es-AR" dirty="0"/>
              <a:t>Tildar corresponde reducción.</a:t>
            </a:r>
          </a:p>
        </p:txBody>
      </p:sp>
      <p:sp>
        <p:nvSpPr>
          <p:cNvPr id="3" name="Marcador de contenido 2">
            <a:extLst>
              <a:ext uri="{FF2B5EF4-FFF2-40B4-BE49-F238E27FC236}">
                <a16:creationId xmlns:a16="http://schemas.microsoft.com/office/drawing/2014/main" id="{8D0E7863-5C17-3A9F-E289-05C307859039}"/>
              </a:ext>
            </a:extLst>
          </p:cNvPr>
          <p:cNvSpPr>
            <a:spLocks noGrp="1"/>
          </p:cNvSpPr>
          <p:nvPr>
            <p:ph idx="1"/>
          </p:nvPr>
        </p:nvSpPr>
        <p:spPr/>
        <p:txBody>
          <a:bodyPr/>
          <a:lstStyle/>
          <a:p>
            <a:pPr algn="just"/>
            <a:r>
              <a:rPr lang="es-AR" dirty="0"/>
              <a:t>Al iniciar hay que tildar “corresponde reducciones.</a:t>
            </a:r>
          </a:p>
          <a:p>
            <a:pPr algn="just"/>
            <a:r>
              <a:rPr lang="es-AR" dirty="0"/>
              <a:t>Se sugiere verificar que este tilde se mantenga ante cualquier modificación de personal ya ingresado, hasta el mes de diciembre de 2023, el sistema borraba el tilde a “corresponde reducciones”, por lo que cada vez que se ingresaba al sistema lo primero que hay que realizar es efectuar este tilde, antes de hacer el ajuste correspondiente. Es algo que se corrigió en el año 2024, pero es conveniente siempre verificar.</a:t>
            </a:r>
          </a:p>
        </p:txBody>
      </p:sp>
    </p:spTree>
    <p:extLst>
      <p:ext uri="{BB962C8B-B14F-4D97-AF65-F5344CB8AC3E}">
        <p14:creationId xmlns:p14="http://schemas.microsoft.com/office/powerpoint/2010/main" val="3618986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4ADB1-D9D3-0805-F254-AA2D6EF3964F}"/>
              </a:ext>
            </a:extLst>
          </p:cNvPr>
          <p:cNvSpPr>
            <a:spLocks noGrp="1"/>
          </p:cNvSpPr>
          <p:nvPr>
            <p:ph type="title"/>
          </p:nvPr>
        </p:nvSpPr>
        <p:spPr/>
        <p:txBody>
          <a:bodyPr/>
          <a:lstStyle/>
          <a:p>
            <a:r>
              <a:rPr lang="es-AR" dirty="0"/>
              <a:t>VOLVEMOS A VALIDAR, hasta que podamos observar:</a:t>
            </a:r>
          </a:p>
        </p:txBody>
      </p:sp>
      <p:pic>
        <p:nvPicPr>
          <p:cNvPr id="5" name="Marcador de contenido 4">
            <a:extLst>
              <a:ext uri="{FF2B5EF4-FFF2-40B4-BE49-F238E27FC236}">
                <a16:creationId xmlns:a16="http://schemas.microsoft.com/office/drawing/2014/main" id="{B42D98C1-606B-327D-A899-AFAE87690409}"/>
              </a:ext>
            </a:extLst>
          </p:cNvPr>
          <p:cNvPicPr>
            <a:picLocks noGrp="1" noChangeAspect="1"/>
          </p:cNvPicPr>
          <p:nvPr>
            <p:ph idx="1"/>
          </p:nvPr>
        </p:nvPicPr>
        <p:blipFill>
          <a:blip r:embed="rId2"/>
          <a:stretch>
            <a:fillRect/>
          </a:stretch>
        </p:blipFill>
        <p:spPr>
          <a:xfrm>
            <a:off x="1041722" y="2141316"/>
            <a:ext cx="10741306" cy="3530279"/>
          </a:xfrm>
        </p:spPr>
      </p:pic>
      <p:sp>
        <p:nvSpPr>
          <p:cNvPr id="6" name="Flecha: hacia la izquierda 5">
            <a:extLst>
              <a:ext uri="{FF2B5EF4-FFF2-40B4-BE49-F238E27FC236}">
                <a16:creationId xmlns:a16="http://schemas.microsoft.com/office/drawing/2014/main" id="{CC87487F-4FE9-5EAF-3E3B-815D0431C13E}"/>
              </a:ext>
            </a:extLst>
          </p:cNvPr>
          <p:cNvSpPr/>
          <p:nvPr/>
        </p:nvSpPr>
        <p:spPr>
          <a:xfrm>
            <a:off x="4247909" y="3949832"/>
            <a:ext cx="5625296" cy="172176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Ahora sí. Hemos concluido la liquidación.</a:t>
            </a:r>
          </a:p>
        </p:txBody>
      </p:sp>
    </p:spTree>
    <p:extLst>
      <p:ext uri="{BB962C8B-B14F-4D97-AF65-F5344CB8AC3E}">
        <p14:creationId xmlns:p14="http://schemas.microsoft.com/office/powerpoint/2010/main" val="3772847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5C75E-6DF1-1D30-AE4D-0BE35B412846}"/>
              </a:ext>
            </a:extLst>
          </p:cNvPr>
          <p:cNvSpPr>
            <a:spLocks noGrp="1"/>
          </p:cNvSpPr>
          <p:nvPr>
            <p:ph type="title"/>
          </p:nvPr>
        </p:nvSpPr>
        <p:spPr>
          <a:xfrm>
            <a:off x="265253" y="365125"/>
            <a:ext cx="11088547" cy="1325563"/>
          </a:xfrm>
        </p:spPr>
        <p:txBody>
          <a:bodyPr/>
          <a:lstStyle/>
          <a:p>
            <a:r>
              <a:rPr lang="es-AR" dirty="0"/>
              <a:t>El sistema nos invita a “aceptar la liquidación”.</a:t>
            </a:r>
          </a:p>
        </p:txBody>
      </p:sp>
      <p:pic>
        <p:nvPicPr>
          <p:cNvPr id="5" name="Marcador de contenido 4">
            <a:extLst>
              <a:ext uri="{FF2B5EF4-FFF2-40B4-BE49-F238E27FC236}">
                <a16:creationId xmlns:a16="http://schemas.microsoft.com/office/drawing/2014/main" id="{1B530369-3168-77A9-801A-2051DC0005A0}"/>
              </a:ext>
            </a:extLst>
          </p:cNvPr>
          <p:cNvPicPr>
            <a:picLocks noGrp="1" noChangeAspect="1"/>
          </p:cNvPicPr>
          <p:nvPr>
            <p:ph idx="1"/>
          </p:nvPr>
        </p:nvPicPr>
        <p:blipFill>
          <a:blip r:embed="rId2"/>
          <a:stretch>
            <a:fillRect/>
          </a:stretch>
        </p:blipFill>
        <p:spPr>
          <a:xfrm>
            <a:off x="578734" y="2650603"/>
            <a:ext cx="11088547" cy="3067291"/>
          </a:xfrm>
        </p:spPr>
      </p:pic>
      <p:sp>
        <p:nvSpPr>
          <p:cNvPr id="6" name="Flecha: hacia arriba 5">
            <a:extLst>
              <a:ext uri="{FF2B5EF4-FFF2-40B4-BE49-F238E27FC236}">
                <a16:creationId xmlns:a16="http://schemas.microsoft.com/office/drawing/2014/main" id="{C221A52B-764A-F8A1-B339-E7E0A9E45DDD}"/>
              </a:ext>
            </a:extLst>
          </p:cNvPr>
          <p:cNvSpPr/>
          <p:nvPr/>
        </p:nvSpPr>
        <p:spPr>
          <a:xfrm>
            <a:off x="10963373" y="4560425"/>
            <a:ext cx="763571" cy="132556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Rectángulo 6">
            <a:extLst>
              <a:ext uri="{FF2B5EF4-FFF2-40B4-BE49-F238E27FC236}">
                <a16:creationId xmlns:a16="http://schemas.microsoft.com/office/drawing/2014/main" id="{B690BAD5-AAE7-E3B4-ED2C-61495BEF3151}"/>
              </a:ext>
            </a:extLst>
          </p:cNvPr>
          <p:cNvSpPr/>
          <p:nvPr/>
        </p:nvSpPr>
        <p:spPr>
          <a:xfrm>
            <a:off x="1385740" y="5957740"/>
            <a:ext cx="10689996" cy="7918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Después de revisar, se acepta la liquidación.</a:t>
            </a:r>
          </a:p>
        </p:txBody>
      </p:sp>
    </p:spTree>
    <p:extLst>
      <p:ext uri="{BB962C8B-B14F-4D97-AF65-F5344CB8AC3E}">
        <p14:creationId xmlns:p14="http://schemas.microsoft.com/office/powerpoint/2010/main" val="209406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E39CF-7576-E546-D0B9-FFB1C39CEF19}"/>
              </a:ext>
            </a:extLst>
          </p:cNvPr>
          <p:cNvSpPr>
            <a:spLocks noGrp="1"/>
          </p:cNvSpPr>
          <p:nvPr>
            <p:ph type="title"/>
          </p:nvPr>
        </p:nvSpPr>
        <p:spPr/>
        <p:txBody>
          <a:bodyPr/>
          <a:lstStyle/>
          <a:p>
            <a:r>
              <a:rPr lang="es-AR" dirty="0"/>
              <a:t>Pero</a:t>
            </a:r>
            <a:r>
              <a:rPr lang="es-AR" dirty="0">
                <a:solidFill>
                  <a:srgbClr val="FF0000"/>
                </a:solidFill>
              </a:rPr>
              <a:t> advierte.</a:t>
            </a:r>
          </a:p>
        </p:txBody>
      </p:sp>
      <p:pic>
        <p:nvPicPr>
          <p:cNvPr id="5" name="Marcador de contenido 4">
            <a:extLst>
              <a:ext uri="{FF2B5EF4-FFF2-40B4-BE49-F238E27FC236}">
                <a16:creationId xmlns:a16="http://schemas.microsoft.com/office/drawing/2014/main" id="{A12651A4-157A-B477-C893-6D1144EE0AD7}"/>
              </a:ext>
            </a:extLst>
          </p:cNvPr>
          <p:cNvPicPr>
            <a:picLocks noGrp="1" noChangeAspect="1"/>
          </p:cNvPicPr>
          <p:nvPr>
            <p:ph idx="1"/>
          </p:nvPr>
        </p:nvPicPr>
        <p:blipFill>
          <a:blip r:embed="rId2"/>
          <a:stretch>
            <a:fillRect/>
          </a:stretch>
        </p:blipFill>
        <p:spPr>
          <a:xfrm>
            <a:off x="1583703" y="1690688"/>
            <a:ext cx="9191134" cy="3658393"/>
          </a:xfrm>
        </p:spPr>
      </p:pic>
      <p:sp>
        <p:nvSpPr>
          <p:cNvPr id="6" name="Rectángulo 5">
            <a:extLst>
              <a:ext uri="{FF2B5EF4-FFF2-40B4-BE49-F238E27FC236}">
                <a16:creationId xmlns:a16="http://schemas.microsoft.com/office/drawing/2014/main" id="{5682D7D5-1C4E-4146-3593-61F3914C03DA}"/>
              </a:ext>
            </a:extLst>
          </p:cNvPr>
          <p:cNvSpPr/>
          <p:nvPr/>
        </p:nvSpPr>
        <p:spPr>
          <a:xfrm>
            <a:off x="490193" y="5458120"/>
            <a:ext cx="11293311" cy="1325563"/>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Mucho cuidado. Revisar muy bien antes de Confirmar. Porque el sistema no es amigable con las Rectificativas, mucho menos cuando tenemos muchos empleados.</a:t>
            </a:r>
          </a:p>
        </p:txBody>
      </p:sp>
    </p:spTree>
    <p:extLst>
      <p:ext uri="{BB962C8B-B14F-4D97-AF65-F5344CB8AC3E}">
        <p14:creationId xmlns:p14="http://schemas.microsoft.com/office/powerpoint/2010/main" val="3720658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1CA55-F9D1-B75C-8DCD-0B76A5761B8C}"/>
              </a:ext>
            </a:extLst>
          </p:cNvPr>
          <p:cNvSpPr>
            <a:spLocks noGrp="1"/>
          </p:cNvSpPr>
          <p:nvPr>
            <p:ph type="title"/>
          </p:nvPr>
        </p:nvSpPr>
        <p:spPr/>
        <p:txBody>
          <a:bodyPr>
            <a:normAutofit fontScale="90000"/>
          </a:bodyPr>
          <a:lstStyle/>
          <a:p>
            <a:r>
              <a:rPr lang="es-AR" dirty="0"/>
              <a:t>Por ello, antes de aceptar, generen el F 931 BORRADOR, y verifiquen si la DDJJ da correcta.</a:t>
            </a:r>
          </a:p>
        </p:txBody>
      </p:sp>
      <p:pic>
        <p:nvPicPr>
          <p:cNvPr id="5" name="Marcador de contenido 4">
            <a:extLst>
              <a:ext uri="{FF2B5EF4-FFF2-40B4-BE49-F238E27FC236}">
                <a16:creationId xmlns:a16="http://schemas.microsoft.com/office/drawing/2014/main" id="{8E63EA8A-9E89-7A48-33BB-164E498D97BC}"/>
              </a:ext>
            </a:extLst>
          </p:cNvPr>
          <p:cNvPicPr>
            <a:picLocks noGrp="1" noChangeAspect="1"/>
          </p:cNvPicPr>
          <p:nvPr>
            <p:ph idx="1"/>
          </p:nvPr>
        </p:nvPicPr>
        <p:blipFill>
          <a:blip r:embed="rId2"/>
          <a:stretch>
            <a:fillRect/>
          </a:stretch>
        </p:blipFill>
        <p:spPr>
          <a:xfrm>
            <a:off x="171450" y="1825624"/>
            <a:ext cx="10757895" cy="4803775"/>
          </a:xfrm>
        </p:spPr>
      </p:pic>
      <p:sp>
        <p:nvSpPr>
          <p:cNvPr id="6" name="Flecha: hacia arriba 5">
            <a:extLst>
              <a:ext uri="{FF2B5EF4-FFF2-40B4-BE49-F238E27FC236}">
                <a16:creationId xmlns:a16="http://schemas.microsoft.com/office/drawing/2014/main" id="{9EC8F003-10D7-C010-2B80-11B558EFBCF4}"/>
              </a:ext>
            </a:extLst>
          </p:cNvPr>
          <p:cNvSpPr/>
          <p:nvPr/>
        </p:nvSpPr>
        <p:spPr>
          <a:xfrm>
            <a:off x="9452610" y="4549140"/>
            <a:ext cx="1901190" cy="93726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1er Paso</a:t>
            </a:r>
          </a:p>
        </p:txBody>
      </p:sp>
      <p:sp>
        <p:nvSpPr>
          <p:cNvPr id="7" name="Flecha: hacia la izquierda 6">
            <a:extLst>
              <a:ext uri="{FF2B5EF4-FFF2-40B4-BE49-F238E27FC236}">
                <a16:creationId xmlns:a16="http://schemas.microsoft.com/office/drawing/2014/main" id="{484E3008-E654-6E71-8400-D832214D68C9}"/>
              </a:ext>
            </a:extLst>
          </p:cNvPr>
          <p:cNvSpPr/>
          <p:nvPr/>
        </p:nvSpPr>
        <p:spPr>
          <a:xfrm>
            <a:off x="5452110" y="4709160"/>
            <a:ext cx="4023360" cy="128016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500" dirty="0"/>
              <a:t>2do Paso: se verifique que los conceptos remunerativos y totales estén bien </a:t>
            </a:r>
          </a:p>
        </p:txBody>
      </p:sp>
      <p:sp>
        <p:nvSpPr>
          <p:cNvPr id="9" name="Flecha: hacia la izquierda 8">
            <a:extLst>
              <a:ext uri="{FF2B5EF4-FFF2-40B4-BE49-F238E27FC236}">
                <a16:creationId xmlns:a16="http://schemas.microsoft.com/office/drawing/2014/main" id="{BA9C17B8-C52F-D014-8E2F-6E9FC29B7E5A}"/>
              </a:ext>
            </a:extLst>
          </p:cNvPr>
          <p:cNvSpPr/>
          <p:nvPr/>
        </p:nvSpPr>
        <p:spPr>
          <a:xfrm>
            <a:off x="4880610" y="6137910"/>
            <a:ext cx="3017520" cy="6264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3er Paso se pide Cálculo</a:t>
            </a:r>
          </a:p>
        </p:txBody>
      </p:sp>
      <p:sp>
        <p:nvSpPr>
          <p:cNvPr id="10" name="Elipse 9">
            <a:extLst>
              <a:ext uri="{FF2B5EF4-FFF2-40B4-BE49-F238E27FC236}">
                <a16:creationId xmlns:a16="http://schemas.microsoft.com/office/drawing/2014/main" id="{7FC05B54-3A86-7317-DF9F-0819C9FF3E3B}"/>
              </a:ext>
            </a:extLst>
          </p:cNvPr>
          <p:cNvSpPr/>
          <p:nvPr/>
        </p:nvSpPr>
        <p:spPr>
          <a:xfrm>
            <a:off x="9806940" y="4242754"/>
            <a:ext cx="1901190" cy="46640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482885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AC1BFB-6C30-CC14-5B5B-7124C7AEDE2F}"/>
              </a:ext>
            </a:extLst>
          </p:cNvPr>
          <p:cNvSpPr>
            <a:spLocks noGrp="1"/>
          </p:cNvSpPr>
          <p:nvPr>
            <p:ph type="title"/>
          </p:nvPr>
        </p:nvSpPr>
        <p:spPr/>
        <p:txBody>
          <a:bodyPr/>
          <a:lstStyle/>
          <a:p>
            <a:r>
              <a:rPr lang="es-AR" dirty="0"/>
              <a:t>Revisión de remuneraciones y conceptos.</a:t>
            </a:r>
          </a:p>
        </p:txBody>
      </p:sp>
      <p:pic>
        <p:nvPicPr>
          <p:cNvPr id="5" name="Marcador de contenido 4">
            <a:extLst>
              <a:ext uri="{FF2B5EF4-FFF2-40B4-BE49-F238E27FC236}">
                <a16:creationId xmlns:a16="http://schemas.microsoft.com/office/drawing/2014/main" id="{DB242CEC-8AE1-D0B1-1F0B-67B91839BA74}"/>
              </a:ext>
            </a:extLst>
          </p:cNvPr>
          <p:cNvPicPr>
            <a:picLocks noGrp="1" noChangeAspect="1"/>
          </p:cNvPicPr>
          <p:nvPr>
            <p:ph idx="1"/>
          </p:nvPr>
        </p:nvPicPr>
        <p:blipFill>
          <a:blip r:embed="rId2"/>
          <a:stretch>
            <a:fillRect/>
          </a:stretch>
        </p:blipFill>
        <p:spPr>
          <a:xfrm>
            <a:off x="952500" y="1473677"/>
            <a:ext cx="9934575" cy="5086985"/>
          </a:xfrm>
        </p:spPr>
      </p:pic>
      <p:sp>
        <p:nvSpPr>
          <p:cNvPr id="6" name="Flecha: hacia arriba 5">
            <a:extLst>
              <a:ext uri="{FF2B5EF4-FFF2-40B4-BE49-F238E27FC236}">
                <a16:creationId xmlns:a16="http://schemas.microsoft.com/office/drawing/2014/main" id="{688ADF4E-F267-9817-421A-BDECB133FC03}"/>
              </a:ext>
            </a:extLst>
          </p:cNvPr>
          <p:cNvSpPr/>
          <p:nvPr/>
        </p:nvSpPr>
        <p:spPr>
          <a:xfrm>
            <a:off x="3611880" y="6412230"/>
            <a:ext cx="4960620" cy="445770"/>
          </a:xfrm>
          <a:prstGeom prst="upArrow">
            <a:avLst>
              <a:gd name="adj1" fmla="val 50000"/>
              <a:gd name="adj2" fmla="val 294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Obtener 931 Borrador</a:t>
            </a:r>
          </a:p>
        </p:txBody>
      </p:sp>
      <p:sp>
        <p:nvSpPr>
          <p:cNvPr id="7" name="Flecha: a la derecha 6">
            <a:extLst>
              <a:ext uri="{FF2B5EF4-FFF2-40B4-BE49-F238E27FC236}">
                <a16:creationId xmlns:a16="http://schemas.microsoft.com/office/drawing/2014/main" id="{15EF8331-CA92-689D-1CEF-C08C5706BCCD}"/>
              </a:ext>
            </a:extLst>
          </p:cNvPr>
          <p:cNvSpPr/>
          <p:nvPr/>
        </p:nvSpPr>
        <p:spPr>
          <a:xfrm>
            <a:off x="5109210" y="2524920"/>
            <a:ext cx="2937510" cy="1725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000" dirty="0"/>
              <a:t>Debe coincidir con los que no están en Dec., 137</a:t>
            </a:r>
          </a:p>
        </p:txBody>
      </p:sp>
      <p:sp>
        <p:nvSpPr>
          <p:cNvPr id="8" name="Flecha: a la derecha 7">
            <a:extLst>
              <a:ext uri="{FF2B5EF4-FFF2-40B4-BE49-F238E27FC236}">
                <a16:creationId xmlns:a16="http://schemas.microsoft.com/office/drawing/2014/main" id="{F5915AAB-6F37-D767-68A3-C172DF7D3A4C}"/>
              </a:ext>
            </a:extLst>
          </p:cNvPr>
          <p:cNvSpPr/>
          <p:nvPr/>
        </p:nvSpPr>
        <p:spPr>
          <a:xfrm>
            <a:off x="4526280" y="2924970"/>
            <a:ext cx="3394710" cy="1725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200" dirty="0"/>
              <a:t>Igual a contribuciones o.s y anssal</a:t>
            </a:r>
          </a:p>
        </p:txBody>
      </p:sp>
      <p:sp>
        <p:nvSpPr>
          <p:cNvPr id="9" name="Flecha: a la derecha 8">
            <a:extLst>
              <a:ext uri="{FF2B5EF4-FFF2-40B4-BE49-F238E27FC236}">
                <a16:creationId xmlns:a16="http://schemas.microsoft.com/office/drawing/2014/main" id="{0A879C80-323F-2607-C746-870AC82FF49A}"/>
              </a:ext>
            </a:extLst>
          </p:cNvPr>
          <p:cNvSpPr/>
          <p:nvPr/>
        </p:nvSpPr>
        <p:spPr>
          <a:xfrm>
            <a:off x="4652010" y="3097530"/>
            <a:ext cx="3063240" cy="4457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Docentes aportantes Dec.137</a:t>
            </a:r>
          </a:p>
        </p:txBody>
      </p:sp>
    </p:spTree>
    <p:extLst>
      <p:ext uri="{BB962C8B-B14F-4D97-AF65-F5344CB8AC3E}">
        <p14:creationId xmlns:p14="http://schemas.microsoft.com/office/powerpoint/2010/main" val="2940645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37FAB-FFDB-536D-4D49-185FA6452DEF}"/>
              </a:ext>
            </a:extLst>
          </p:cNvPr>
          <p:cNvSpPr>
            <a:spLocks noGrp="1"/>
          </p:cNvSpPr>
          <p:nvPr>
            <p:ph type="title"/>
          </p:nvPr>
        </p:nvSpPr>
        <p:spPr/>
        <p:txBody>
          <a:bodyPr/>
          <a:lstStyle/>
          <a:p>
            <a:r>
              <a:rPr lang="es-AR" dirty="0"/>
              <a:t>Revisar 931 obtenido.</a:t>
            </a:r>
          </a:p>
        </p:txBody>
      </p:sp>
      <p:pic>
        <p:nvPicPr>
          <p:cNvPr id="9" name="Marcador de contenido 8">
            <a:extLst>
              <a:ext uri="{FF2B5EF4-FFF2-40B4-BE49-F238E27FC236}">
                <a16:creationId xmlns:a16="http://schemas.microsoft.com/office/drawing/2014/main" id="{63F3393A-75FD-D11A-5915-483D11C993CE}"/>
              </a:ext>
            </a:extLst>
          </p:cNvPr>
          <p:cNvPicPr>
            <a:picLocks noGrp="1" noChangeAspect="1"/>
          </p:cNvPicPr>
          <p:nvPr>
            <p:ph idx="1"/>
          </p:nvPr>
        </p:nvPicPr>
        <p:blipFill>
          <a:blip r:embed="rId2"/>
          <a:stretch>
            <a:fillRect/>
          </a:stretch>
        </p:blipFill>
        <p:spPr>
          <a:xfrm>
            <a:off x="582930" y="2539206"/>
            <a:ext cx="11121390" cy="3953669"/>
          </a:xfrm>
        </p:spPr>
      </p:pic>
    </p:spTree>
    <p:extLst>
      <p:ext uri="{BB962C8B-B14F-4D97-AF65-F5344CB8AC3E}">
        <p14:creationId xmlns:p14="http://schemas.microsoft.com/office/powerpoint/2010/main" val="3387414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7CE0BC-6C13-D2DD-1673-7BBE18E049E5}"/>
              </a:ext>
            </a:extLst>
          </p:cNvPr>
          <p:cNvSpPr>
            <a:spLocks noGrp="1"/>
          </p:cNvSpPr>
          <p:nvPr>
            <p:ph type="title"/>
          </p:nvPr>
        </p:nvSpPr>
        <p:spPr/>
        <p:txBody>
          <a:bodyPr/>
          <a:lstStyle/>
          <a:p>
            <a:r>
              <a:rPr lang="es-AR" dirty="0"/>
              <a:t>Generación 931.	</a:t>
            </a:r>
          </a:p>
        </p:txBody>
      </p:sp>
      <p:sp>
        <p:nvSpPr>
          <p:cNvPr id="3" name="Marcador de contenido 2">
            <a:extLst>
              <a:ext uri="{FF2B5EF4-FFF2-40B4-BE49-F238E27FC236}">
                <a16:creationId xmlns:a16="http://schemas.microsoft.com/office/drawing/2014/main" id="{518A69FC-5275-C3B5-61E6-C3577D638170}"/>
              </a:ext>
            </a:extLst>
          </p:cNvPr>
          <p:cNvSpPr>
            <a:spLocks noGrp="1"/>
          </p:cNvSpPr>
          <p:nvPr>
            <p:ph idx="1"/>
          </p:nvPr>
        </p:nvSpPr>
        <p:spPr/>
        <p:txBody>
          <a:bodyPr/>
          <a:lstStyle/>
          <a:p>
            <a:r>
              <a:rPr lang="es-AR" dirty="0"/>
              <a:t>Una vez validada la liquidación, la misma no podrá ser anulada.</a:t>
            </a:r>
          </a:p>
          <a:p>
            <a:r>
              <a:rPr lang="es-AR" dirty="0"/>
              <a:t>Previo a generar el 931 es muy importante “ACTUALIZAR LOS DATOS DEL EMPLEADOR”, a través del servicio “Declaración en línea”.</a:t>
            </a:r>
          </a:p>
          <a:p>
            <a:r>
              <a:rPr lang="es-AR" dirty="0"/>
              <a:t>Realizado esto, se podrá avanzar.</a:t>
            </a:r>
          </a:p>
        </p:txBody>
      </p:sp>
    </p:spTree>
    <p:extLst>
      <p:ext uri="{BB962C8B-B14F-4D97-AF65-F5344CB8AC3E}">
        <p14:creationId xmlns:p14="http://schemas.microsoft.com/office/powerpoint/2010/main" val="125896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2C2A5-EACF-FDFF-6A02-E3CFAAAA13BF}"/>
              </a:ext>
            </a:extLst>
          </p:cNvPr>
          <p:cNvSpPr>
            <a:spLocks noGrp="1"/>
          </p:cNvSpPr>
          <p:nvPr>
            <p:ph type="title"/>
          </p:nvPr>
        </p:nvSpPr>
        <p:spPr/>
        <p:txBody>
          <a:bodyPr/>
          <a:lstStyle/>
          <a:p>
            <a:pPr algn="ctr"/>
            <a:r>
              <a:rPr lang="es-AR" dirty="0"/>
              <a:t>Consignar jurisdicción. El sistema indica la cápita vigente por empleado.</a:t>
            </a:r>
          </a:p>
        </p:txBody>
      </p:sp>
      <p:pic>
        <p:nvPicPr>
          <p:cNvPr id="7" name="Marcador de contenido 6">
            <a:extLst>
              <a:ext uri="{FF2B5EF4-FFF2-40B4-BE49-F238E27FC236}">
                <a16:creationId xmlns:a16="http://schemas.microsoft.com/office/drawing/2014/main" id="{E63B7889-F415-4205-7A17-5DDF6FF43C0E}"/>
              </a:ext>
            </a:extLst>
          </p:cNvPr>
          <p:cNvPicPr>
            <a:picLocks noGrp="1" noChangeAspect="1"/>
          </p:cNvPicPr>
          <p:nvPr>
            <p:ph idx="1"/>
          </p:nvPr>
        </p:nvPicPr>
        <p:blipFill>
          <a:blip r:embed="rId2"/>
          <a:stretch>
            <a:fillRect/>
          </a:stretch>
        </p:blipFill>
        <p:spPr>
          <a:xfrm>
            <a:off x="1426465" y="2018538"/>
            <a:ext cx="10765535" cy="4657344"/>
          </a:xfrm>
        </p:spPr>
      </p:pic>
      <p:sp>
        <p:nvSpPr>
          <p:cNvPr id="8" name="Flecha: hacia abajo 7">
            <a:extLst>
              <a:ext uri="{FF2B5EF4-FFF2-40B4-BE49-F238E27FC236}">
                <a16:creationId xmlns:a16="http://schemas.microsoft.com/office/drawing/2014/main" id="{F718D63B-F945-42BF-29FB-44B566AFF833}"/>
              </a:ext>
            </a:extLst>
          </p:cNvPr>
          <p:cNvSpPr/>
          <p:nvPr/>
        </p:nvSpPr>
        <p:spPr>
          <a:xfrm>
            <a:off x="9248775" y="3730751"/>
            <a:ext cx="2752725" cy="1307973"/>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Tildar</a:t>
            </a:r>
          </a:p>
        </p:txBody>
      </p:sp>
      <p:sp>
        <p:nvSpPr>
          <p:cNvPr id="3" name="Elipse 2">
            <a:extLst>
              <a:ext uri="{FF2B5EF4-FFF2-40B4-BE49-F238E27FC236}">
                <a16:creationId xmlns:a16="http://schemas.microsoft.com/office/drawing/2014/main" id="{35350643-742C-33DB-3ECC-A1ED54D815A4}"/>
              </a:ext>
            </a:extLst>
          </p:cNvPr>
          <p:cNvSpPr/>
          <p:nvPr/>
        </p:nvSpPr>
        <p:spPr>
          <a:xfrm>
            <a:off x="9525000" y="4724399"/>
            <a:ext cx="2266950" cy="105727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241247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17440-AC63-7A30-C3B4-DB4885D3AC6C}"/>
              </a:ext>
            </a:extLst>
          </p:cNvPr>
          <p:cNvSpPr>
            <a:spLocks noGrp="1"/>
          </p:cNvSpPr>
          <p:nvPr>
            <p:ph type="title"/>
          </p:nvPr>
        </p:nvSpPr>
        <p:spPr/>
        <p:txBody>
          <a:bodyPr/>
          <a:lstStyle/>
          <a:p>
            <a:r>
              <a:rPr lang="es-AR" dirty="0"/>
              <a:t>Concluir el proceso.</a:t>
            </a:r>
          </a:p>
        </p:txBody>
      </p:sp>
      <p:sp>
        <p:nvSpPr>
          <p:cNvPr id="3" name="Marcador de contenido 2">
            <a:extLst>
              <a:ext uri="{FF2B5EF4-FFF2-40B4-BE49-F238E27FC236}">
                <a16:creationId xmlns:a16="http://schemas.microsoft.com/office/drawing/2014/main" id="{88033497-01C8-C80A-E7A0-C058A2AD4E53}"/>
              </a:ext>
            </a:extLst>
          </p:cNvPr>
          <p:cNvSpPr>
            <a:spLocks noGrp="1"/>
          </p:cNvSpPr>
          <p:nvPr>
            <p:ph idx="1"/>
          </p:nvPr>
        </p:nvSpPr>
        <p:spPr/>
        <p:txBody>
          <a:bodyPr/>
          <a:lstStyle/>
          <a:p>
            <a:r>
              <a:rPr lang="es-AR" dirty="0"/>
              <a:t>Una vez efectuada todas estas verificaciones, ya estamos en condición de Aceptar el LSD, y generar el 931.</a:t>
            </a:r>
          </a:p>
          <a:p>
            <a:endParaRPr lang="es-AR" dirty="0"/>
          </a:p>
          <a:p>
            <a:endParaRPr lang="es-AR" dirty="0"/>
          </a:p>
        </p:txBody>
      </p:sp>
    </p:spTree>
    <p:extLst>
      <p:ext uri="{BB962C8B-B14F-4D97-AF65-F5344CB8AC3E}">
        <p14:creationId xmlns:p14="http://schemas.microsoft.com/office/powerpoint/2010/main" val="1333726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1FC26-AD3A-3126-BEA3-D8FEB942DE16}"/>
              </a:ext>
            </a:extLst>
          </p:cNvPr>
          <p:cNvSpPr>
            <a:spLocks noGrp="1"/>
          </p:cNvSpPr>
          <p:nvPr>
            <p:ph type="title"/>
          </p:nvPr>
        </p:nvSpPr>
        <p:spPr/>
        <p:txBody>
          <a:bodyPr/>
          <a:lstStyle/>
          <a:p>
            <a:r>
              <a:rPr lang="es-AR" dirty="0"/>
              <a:t>Aclaraciones.</a:t>
            </a:r>
          </a:p>
        </p:txBody>
      </p:sp>
      <p:sp>
        <p:nvSpPr>
          <p:cNvPr id="3" name="Marcador de contenido 2">
            <a:extLst>
              <a:ext uri="{FF2B5EF4-FFF2-40B4-BE49-F238E27FC236}">
                <a16:creationId xmlns:a16="http://schemas.microsoft.com/office/drawing/2014/main" id="{0AD75989-04F4-211B-459F-26ABD822BE72}"/>
              </a:ext>
            </a:extLst>
          </p:cNvPr>
          <p:cNvSpPr>
            <a:spLocks noGrp="1"/>
          </p:cNvSpPr>
          <p:nvPr>
            <p:ph idx="1"/>
          </p:nvPr>
        </p:nvSpPr>
        <p:spPr/>
        <p:txBody>
          <a:bodyPr/>
          <a:lstStyle/>
          <a:p>
            <a:pPr algn="just"/>
            <a:r>
              <a:rPr lang="es-AR" dirty="0"/>
              <a:t>Con lo enunciado en las pantallas anteriores, se da cumplimiento a la generación del 931 .</a:t>
            </a:r>
          </a:p>
          <a:p>
            <a:pPr algn="just"/>
            <a:r>
              <a:rPr lang="es-AR" dirty="0"/>
              <a:t>Se podrían hacer la apertura de los conceptos retributivos, también incluir Asignaciones familiares, Ayuda útiles, etcétera, y otras retenciones como sindicato, caja complementaria, seguros, anticipos, préstamos. Todas estas inclusiones, corresponden para la correcta confección del LSD, y serán obligatorias si la Provincia adhiere al sistema, y este reemplazare al Libro del artículo 52 LCT, pero no altera para nada la Declaración del 931, por lo que en esta primera etapa no sería imprescindible su inclusión.</a:t>
            </a:r>
          </a:p>
          <a:p>
            <a:endParaRPr lang="es-AR" dirty="0"/>
          </a:p>
        </p:txBody>
      </p:sp>
    </p:spTree>
    <p:extLst>
      <p:ext uri="{BB962C8B-B14F-4D97-AF65-F5344CB8AC3E}">
        <p14:creationId xmlns:p14="http://schemas.microsoft.com/office/powerpoint/2010/main" val="3293390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453D4-1587-0CA4-F3C6-17DA151400B4}"/>
              </a:ext>
            </a:extLst>
          </p:cNvPr>
          <p:cNvSpPr>
            <a:spLocks noGrp="1"/>
          </p:cNvSpPr>
          <p:nvPr>
            <p:ph type="title"/>
          </p:nvPr>
        </p:nvSpPr>
        <p:spPr/>
        <p:txBody>
          <a:bodyPr/>
          <a:lstStyle/>
          <a:p>
            <a:r>
              <a:rPr lang="es-AR" dirty="0"/>
              <a:t>Posibilidades de carga.-</a:t>
            </a:r>
          </a:p>
        </p:txBody>
      </p:sp>
      <p:sp>
        <p:nvSpPr>
          <p:cNvPr id="3" name="Marcador de contenido 2">
            <a:extLst>
              <a:ext uri="{FF2B5EF4-FFF2-40B4-BE49-F238E27FC236}">
                <a16:creationId xmlns:a16="http://schemas.microsoft.com/office/drawing/2014/main" id="{8E7F5D70-0799-7029-6C37-CF20700DF16E}"/>
              </a:ext>
            </a:extLst>
          </p:cNvPr>
          <p:cNvSpPr>
            <a:spLocks noGrp="1"/>
          </p:cNvSpPr>
          <p:nvPr>
            <p:ph idx="1"/>
          </p:nvPr>
        </p:nvSpPr>
        <p:spPr>
          <a:xfrm>
            <a:off x="838200" y="1953216"/>
            <a:ext cx="10515600" cy="4351338"/>
          </a:xfrm>
        </p:spPr>
        <p:txBody>
          <a:bodyPr/>
          <a:lstStyle/>
          <a:p>
            <a:pPr algn="just"/>
            <a:r>
              <a:rPr lang="es-AR" dirty="0"/>
              <a:t>Conforme se ha ido mencionando, existe la posibilidad de realizar la carga en forma manual, pero para el caso de las instituciones educativas privadas, la primer carga sería muy trabajosa, por lo que se sugiere trabajar a través de la generación de txt.</a:t>
            </a:r>
          </a:p>
          <a:p>
            <a:pPr algn="just"/>
            <a:r>
              <a:rPr lang="es-AR" dirty="0"/>
              <a:t>La ARCA , ha provisto para quienes no tienen un sistema de liquidación de sueldo una planilla Excel, que permitirá la generación del txt.</a:t>
            </a:r>
          </a:p>
          <a:p>
            <a:endParaRPr lang="es-AR" dirty="0"/>
          </a:p>
        </p:txBody>
      </p:sp>
    </p:spTree>
    <p:extLst>
      <p:ext uri="{BB962C8B-B14F-4D97-AF65-F5344CB8AC3E}">
        <p14:creationId xmlns:p14="http://schemas.microsoft.com/office/powerpoint/2010/main" val="21378277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C3C3E-9872-E39B-0EA2-00CFF96A0F77}"/>
              </a:ext>
            </a:extLst>
          </p:cNvPr>
          <p:cNvSpPr>
            <a:spLocks noGrp="1"/>
          </p:cNvSpPr>
          <p:nvPr>
            <p:ph type="title"/>
          </p:nvPr>
        </p:nvSpPr>
        <p:spPr/>
        <p:txBody>
          <a:bodyPr/>
          <a:lstStyle/>
          <a:p>
            <a:r>
              <a:rPr lang="es-AR" dirty="0"/>
              <a:t>USO PLANILLAS EXCELL PROVISTAS POR ARCA .</a:t>
            </a:r>
          </a:p>
        </p:txBody>
      </p:sp>
      <p:sp>
        <p:nvSpPr>
          <p:cNvPr id="3" name="Marcador de contenido 2">
            <a:extLst>
              <a:ext uri="{FF2B5EF4-FFF2-40B4-BE49-F238E27FC236}">
                <a16:creationId xmlns:a16="http://schemas.microsoft.com/office/drawing/2014/main" id="{AC31222A-67E1-AFB5-8D31-FD891F3B20F1}"/>
              </a:ext>
            </a:extLst>
          </p:cNvPr>
          <p:cNvSpPr>
            <a:spLocks noGrp="1"/>
          </p:cNvSpPr>
          <p:nvPr>
            <p:ph idx="1"/>
          </p:nvPr>
        </p:nvSpPr>
        <p:spPr/>
        <p:txBody>
          <a:bodyPr/>
          <a:lstStyle/>
          <a:p>
            <a:pPr algn="just"/>
            <a:r>
              <a:rPr lang="es-AR" dirty="0"/>
              <a:t>ARCA ha provisto como herramienta planillas Excel, que pueden ser utilizadas.</a:t>
            </a:r>
          </a:p>
          <a:p>
            <a:pPr algn="just"/>
            <a:r>
              <a:rPr lang="es-AR" dirty="0"/>
              <a:t>La más compleja es el Registro 3, porque en ella hay que incluir en cada fila el Concepto que irá en la liquidación relacionado con cada CUIL.</a:t>
            </a:r>
          </a:p>
          <a:p>
            <a:pPr algn="just"/>
            <a:r>
              <a:rPr lang="es-AR" dirty="0"/>
              <a:t>Se sugiere leer la Guía elaborada por ARCA para el llenado de esta planilla, y para la generación de los txt.</a:t>
            </a:r>
          </a:p>
          <a:p>
            <a:endParaRPr lang="es-AR" dirty="0"/>
          </a:p>
        </p:txBody>
      </p:sp>
    </p:spTree>
    <p:extLst>
      <p:ext uri="{BB962C8B-B14F-4D97-AF65-F5344CB8AC3E}">
        <p14:creationId xmlns:p14="http://schemas.microsoft.com/office/powerpoint/2010/main" val="14917732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C202B-64BB-A545-46DC-35E284F81AEF}"/>
              </a:ext>
            </a:extLst>
          </p:cNvPr>
          <p:cNvSpPr>
            <a:spLocks noGrp="1"/>
          </p:cNvSpPr>
          <p:nvPr>
            <p:ph type="title"/>
          </p:nvPr>
        </p:nvSpPr>
        <p:spPr/>
        <p:txBody>
          <a:bodyPr/>
          <a:lstStyle/>
          <a:p>
            <a:r>
              <a:rPr lang="es-AR" dirty="0"/>
              <a:t>Reg1	</a:t>
            </a:r>
          </a:p>
        </p:txBody>
      </p:sp>
      <p:sp>
        <p:nvSpPr>
          <p:cNvPr id="3" name="Marcador de contenido 2">
            <a:extLst>
              <a:ext uri="{FF2B5EF4-FFF2-40B4-BE49-F238E27FC236}">
                <a16:creationId xmlns:a16="http://schemas.microsoft.com/office/drawing/2014/main" id="{8FEAF6AD-457A-33CE-A789-3EC7A5BE363B}"/>
              </a:ext>
            </a:extLst>
          </p:cNvPr>
          <p:cNvSpPr>
            <a:spLocks noGrp="1"/>
          </p:cNvSpPr>
          <p:nvPr>
            <p:ph idx="1"/>
          </p:nvPr>
        </p:nvSpPr>
        <p:spPr/>
        <p:txBody>
          <a:bodyPr/>
          <a:lstStyle/>
          <a:p>
            <a:r>
              <a:rPr lang="es-AR" dirty="0"/>
              <a:t>En esta planilla, se llena sólo el primer renglón, incluyendo los datos de la empresa, periodo liquidado, días base, generándose un txt de 35 columnas.</a:t>
            </a:r>
          </a:p>
          <a:p>
            <a:endParaRPr lang="es-AR" dirty="0"/>
          </a:p>
        </p:txBody>
      </p:sp>
    </p:spTree>
    <p:extLst>
      <p:ext uri="{BB962C8B-B14F-4D97-AF65-F5344CB8AC3E}">
        <p14:creationId xmlns:p14="http://schemas.microsoft.com/office/powerpoint/2010/main" val="3690603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B4711-36B2-45EA-3271-649D414BEA77}"/>
              </a:ext>
            </a:extLst>
          </p:cNvPr>
          <p:cNvSpPr>
            <a:spLocks noGrp="1"/>
          </p:cNvSpPr>
          <p:nvPr>
            <p:ph type="title"/>
          </p:nvPr>
        </p:nvSpPr>
        <p:spPr/>
        <p:txBody>
          <a:bodyPr/>
          <a:lstStyle/>
          <a:p>
            <a:r>
              <a:rPr lang="es-AR" dirty="0"/>
              <a:t>Reg. 2</a:t>
            </a:r>
          </a:p>
        </p:txBody>
      </p:sp>
      <p:sp>
        <p:nvSpPr>
          <p:cNvPr id="3" name="Marcador de contenido 2">
            <a:extLst>
              <a:ext uri="{FF2B5EF4-FFF2-40B4-BE49-F238E27FC236}">
                <a16:creationId xmlns:a16="http://schemas.microsoft.com/office/drawing/2014/main" id="{4C4EEC6E-E55A-1A77-339F-B2F8C2C0B34F}"/>
              </a:ext>
            </a:extLst>
          </p:cNvPr>
          <p:cNvSpPr>
            <a:spLocks noGrp="1"/>
          </p:cNvSpPr>
          <p:nvPr>
            <p:ph idx="1"/>
          </p:nvPr>
        </p:nvSpPr>
        <p:spPr/>
        <p:txBody>
          <a:bodyPr/>
          <a:lstStyle/>
          <a:p>
            <a:r>
              <a:rPr lang="es-AR" dirty="0"/>
              <a:t>Corresponde al registro de los empleados, en este caso, se llena una fila por empleado.</a:t>
            </a:r>
          </a:p>
          <a:p>
            <a:r>
              <a:rPr lang="es-AR" dirty="0"/>
              <a:t>Se genera un txt de 115 columnas.</a:t>
            </a:r>
          </a:p>
          <a:p>
            <a:pPr algn="just"/>
            <a:r>
              <a:rPr lang="es-AR" dirty="0"/>
              <a:t>La cantidad de Registros debe coincidir con la cantidad de empleados que tiene la entidad educativa declarados en el sistema registral empleadores.</a:t>
            </a:r>
          </a:p>
          <a:p>
            <a:endParaRPr lang="es-AR" dirty="0"/>
          </a:p>
        </p:txBody>
      </p:sp>
    </p:spTree>
    <p:extLst>
      <p:ext uri="{BB962C8B-B14F-4D97-AF65-F5344CB8AC3E}">
        <p14:creationId xmlns:p14="http://schemas.microsoft.com/office/powerpoint/2010/main" val="28767276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A8F99-6D0B-133C-E75F-CD134830E36B}"/>
              </a:ext>
            </a:extLst>
          </p:cNvPr>
          <p:cNvSpPr>
            <a:spLocks noGrp="1"/>
          </p:cNvSpPr>
          <p:nvPr>
            <p:ph type="title"/>
          </p:nvPr>
        </p:nvSpPr>
        <p:spPr/>
        <p:txBody>
          <a:bodyPr/>
          <a:lstStyle/>
          <a:p>
            <a:r>
              <a:rPr lang="es-AR" dirty="0"/>
              <a:t>Reg. 3</a:t>
            </a:r>
          </a:p>
        </p:txBody>
      </p:sp>
      <p:sp>
        <p:nvSpPr>
          <p:cNvPr id="3" name="Marcador de contenido 2">
            <a:extLst>
              <a:ext uri="{FF2B5EF4-FFF2-40B4-BE49-F238E27FC236}">
                <a16:creationId xmlns:a16="http://schemas.microsoft.com/office/drawing/2014/main" id="{602D0AB4-1AD1-92B2-8B0F-2E629D4E0B66}"/>
              </a:ext>
            </a:extLst>
          </p:cNvPr>
          <p:cNvSpPr>
            <a:spLocks noGrp="1"/>
          </p:cNvSpPr>
          <p:nvPr>
            <p:ph idx="1"/>
          </p:nvPr>
        </p:nvSpPr>
        <p:spPr/>
        <p:txBody>
          <a:bodyPr/>
          <a:lstStyle/>
          <a:p>
            <a:r>
              <a:rPr lang="es-AR" dirty="0"/>
              <a:t>Es el más complicado.</a:t>
            </a:r>
          </a:p>
          <a:p>
            <a:r>
              <a:rPr lang="es-AR" dirty="0"/>
              <a:t>Cada concepto liquidado por cada CUIL debe ser llenado (este registro es el que nos genera el recibo de sueldo, con Débitos y Créditos).</a:t>
            </a:r>
          </a:p>
          <a:p>
            <a:r>
              <a:rPr lang="es-AR" dirty="0"/>
              <a:t>Una fila de 51 columnas por cada concepto liquidado.</a:t>
            </a:r>
          </a:p>
          <a:p>
            <a:r>
              <a:rPr lang="es-AR" dirty="0"/>
              <a:t>0323338904649       10003000$000000011800000C      </a:t>
            </a:r>
          </a:p>
          <a:p>
            <a:r>
              <a:rPr lang="es-AR" dirty="0"/>
              <a:t>0323338904649       20000100$000000001298000D      </a:t>
            </a:r>
          </a:p>
          <a:p>
            <a:r>
              <a:rPr lang="es-AR" dirty="0"/>
              <a:t>0323338904649       20300100$000000000354000D      </a:t>
            </a:r>
          </a:p>
          <a:p>
            <a:r>
              <a:rPr lang="es-AR" dirty="0"/>
              <a:t>0323338904649       56000100$000000003000000C </a:t>
            </a:r>
          </a:p>
        </p:txBody>
      </p:sp>
    </p:spTree>
    <p:extLst>
      <p:ext uri="{BB962C8B-B14F-4D97-AF65-F5344CB8AC3E}">
        <p14:creationId xmlns:p14="http://schemas.microsoft.com/office/powerpoint/2010/main" val="5929745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C86698E-6785-5840-A657-F6EBEA106360}"/>
              </a:ext>
            </a:extLst>
          </p:cNvPr>
          <p:cNvSpPr txBox="1"/>
          <p:nvPr/>
        </p:nvSpPr>
        <p:spPr>
          <a:xfrm>
            <a:off x="422112" y="335846"/>
            <a:ext cx="8678825" cy="6186309"/>
          </a:xfrm>
          <a:prstGeom prst="rect">
            <a:avLst/>
          </a:prstGeom>
          <a:noFill/>
        </p:spPr>
        <p:txBody>
          <a:bodyPr wrap="square">
            <a:spAutoFit/>
          </a:bodyPr>
          <a:lstStyle/>
          <a:p>
            <a:r>
              <a:rPr lang="es-AR" dirty="0">
                <a:ln w="0"/>
                <a:effectLst>
                  <a:outerShdw blurRad="38100" dist="19050" dir="2700000" algn="tl" rotWithShape="0">
                    <a:schemeClr val="dk1">
                      <a:alpha val="40000"/>
                    </a:schemeClr>
                  </a:outerShdw>
                </a:effectLst>
              </a:rPr>
              <a:t>0320377805012      	  10103000$000000005257905C      </a:t>
            </a:r>
          </a:p>
          <a:p>
            <a:r>
              <a:rPr lang="es-AR" dirty="0">
                <a:ln w="0"/>
                <a:effectLst>
                  <a:outerShdw blurRad="38100" dist="19050" dir="2700000" algn="tl" rotWithShape="0">
                    <a:schemeClr val="dk1">
                      <a:alpha val="40000"/>
                    </a:schemeClr>
                  </a:outerShdw>
                </a:effectLst>
              </a:rPr>
              <a:t>0320377805012      101203000$000000000157737D      </a:t>
            </a:r>
          </a:p>
          <a:p>
            <a:r>
              <a:rPr lang="es-AR" dirty="0">
                <a:ln w="0"/>
                <a:effectLst>
                  <a:outerShdw blurRad="38100" dist="19050" dir="2700000" algn="tl" rotWithShape="0">
                    <a:schemeClr val="dk1">
                      <a:alpha val="40000"/>
                    </a:schemeClr>
                  </a:outerShdw>
                </a:effectLst>
              </a:rPr>
              <a:t>0320377805012      103003000$000000000157737D      </a:t>
            </a:r>
          </a:p>
          <a:p>
            <a:r>
              <a:rPr lang="es-AR" dirty="0">
                <a:ln w="0"/>
                <a:effectLst>
                  <a:outerShdw blurRad="38100" dist="19050" dir="2700000" algn="tl" rotWithShape="0">
                    <a:schemeClr val="dk1">
                      <a:alpha val="40000"/>
                    </a:schemeClr>
                  </a:outerShdw>
                </a:effectLst>
              </a:rPr>
              <a:t>0320377805012    55100003000$000000003483873C      </a:t>
            </a:r>
          </a:p>
          <a:p>
            <a:r>
              <a:rPr lang="es-AR" dirty="0">
                <a:ln w="0"/>
                <a:effectLst>
                  <a:outerShdw blurRad="38100" dist="19050" dir="2700000" algn="tl" rotWithShape="0">
                    <a:schemeClr val="dk1">
                      <a:alpha val="40000"/>
                    </a:schemeClr>
                  </a:outerShdw>
                </a:effectLst>
              </a:rPr>
              <a:t>0320377805012    55100103000$000000001111111C      </a:t>
            </a:r>
          </a:p>
          <a:p>
            <a:r>
              <a:rPr lang="es-AR" dirty="0">
                <a:ln w="0"/>
                <a:effectLst>
                  <a:outerShdw blurRad="38100" dist="19050" dir="2700000" algn="tl" rotWithShape="0">
                    <a:schemeClr val="dk1">
                      <a:alpha val="40000"/>
                    </a:schemeClr>
                  </a:outerShdw>
                </a:effectLst>
              </a:rPr>
              <a:t>0320377805012    82100003000$000000000578370D      </a:t>
            </a:r>
          </a:p>
          <a:p>
            <a:r>
              <a:rPr lang="es-AR" dirty="0">
                <a:ln w="0"/>
                <a:effectLst>
                  <a:outerShdw blurRad="38100" dist="19050" dir="2700000" algn="tl" rotWithShape="0">
                    <a:schemeClr val="dk1">
                      <a:alpha val="40000"/>
                    </a:schemeClr>
                  </a:outerShdw>
                </a:effectLst>
              </a:rPr>
              <a:t>0320377805012    82100103000$000000000105158D      </a:t>
            </a:r>
          </a:p>
          <a:p>
            <a:r>
              <a:rPr lang="es-AR" dirty="0"/>
              <a:t>0323296488194       10100000$000000000000000C      </a:t>
            </a:r>
          </a:p>
          <a:p>
            <a:r>
              <a:rPr lang="es-AR" dirty="0"/>
              <a:t>0323301761759       10100000$000000005598443C      </a:t>
            </a:r>
          </a:p>
          <a:p>
            <a:r>
              <a:rPr lang="es-AR" dirty="0"/>
              <a:t>0323301761759      101200000$000000000167953D      </a:t>
            </a:r>
          </a:p>
          <a:p>
            <a:r>
              <a:rPr lang="es-AR" dirty="0"/>
              <a:t>0323301761759      103000000$000000000167953D      </a:t>
            </a:r>
          </a:p>
          <a:p>
            <a:r>
              <a:rPr lang="es-AR" dirty="0"/>
              <a:t>0323301761759    55100000000$000000003233113C      </a:t>
            </a:r>
          </a:p>
          <a:p>
            <a:r>
              <a:rPr lang="es-AR" dirty="0"/>
              <a:t>0323301761759    55100100100$000000001111111C      </a:t>
            </a:r>
          </a:p>
          <a:p>
            <a:r>
              <a:rPr lang="es-AR" dirty="0"/>
              <a:t>0323301761759    82100000000$000000000615829D      </a:t>
            </a:r>
          </a:p>
          <a:p>
            <a:r>
              <a:rPr lang="es-AR" dirty="0"/>
              <a:t>0323301761759    82100100000$000000000111969D      </a:t>
            </a:r>
          </a:p>
          <a:p>
            <a:r>
              <a:rPr lang="es-AR" dirty="0"/>
              <a:t>0323318451524       10103000$000000013760676C      </a:t>
            </a:r>
          </a:p>
          <a:p>
            <a:r>
              <a:rPr lang="es-AR" dirty="0"/>
              <a:t>0323318451524      101203000$000000000412820D      </a:t>
            </a:r>
          </a:p>
          <a:p>
            <a:r>
              <a:rPr lang="es-AR" dirty="0"/>
              <a:t>0323318451524      103003000$000000000412820D      </a:t>
            </a:r>
          </a:p>
          <a:p>
            <a:r>
              <a:rPr lang="es-AR" dirty="0"/>
              <a:t>0323318451524    55100003000$000000005483853C      </a:t>
            </a:r>
          </a:p>
          <a:p>
            <a:r>
              <a:rPr lang="es-AR" dirty="0"/>
              <a:t>0323318451524    55100103000$000000002500000C      </a:t>
            </a:r>
          </a:p>
          <a:p>
            <a:r>
              <a:rPr lang="es-AR" dirty="0"/>
              <a:t>0323318451524    82100003000$000000001513674D      </a:t>
            </a:r>
          </a:p>
          <a:p>
            <a:r>
              <a:rPr lang="es-AR" dirty="0"/>
              <a:t>0323318451524    82100103000$000000000275214D      </a:t>
            </a:r>
          </a:p>
        </p:txBody>
      </p:sp>
      <p:sp>
        <p:nvSpPr>
          <p:cNvPr id="9" name="Rectángulo 8">
            <a:extLst>
              <a:ext uri="{FF2B5EF4-FFF2-40B4-BE49-F238E27FC236}">
                <a16:creationId xmlns:a16="http://schemas.microsoft.com/office/drawing/2014/main" id="{FD1E748D-D033-1995-1B28-11D69BBB0DC9}"/>
              </a:ext>
            </a:extLst>
          </p:cNvPr>
          <p:cNvSpPr/>
          <p:nvPr/>
        </p:nvSpPr>
        <p:spPr>
          <a:xfrm>
            <a:off x="467833" y="335846"/>
            <a:ext cx="5315747" cy="197301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Rectángulo 9">
            <a:extLst>
              <a:ext uri="{FF2B5EF4-FFF2-40B4-BE49-F238E27FC236}">
                <a16:creationId xmlns:a16="http://schemas.microsoft.com/office/drawing/2014/main" id="{4745C70B-A10A-FD68-4785-C938F4BCD67B}"/>
              </a:ext>
            </a:extLst>
          </p:cNvPr>
          <p:cNvSpPr/>
          <p:nvPr/>
        </p:nvSpPr>
        <p:spPr>
          <a:xfrm>
            <a:off x="467833" y="2571750"/>
            <a:ext cx="5315747" cy="1977391"/>
          </a:xfrm>
          <a:prstGeom prst="rect">
            <a:avLst/>
          </a:prstGeom>
          <a:no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Flecha: doblada hacia arriba 13">
            <a:extLst>
              <a:ext uri="{FF2B5EF4-FFF2-40B4-BE49-F238E27FC236}">
                <a16:creationId xmlns:a16="http://schemas.microsoft.com/office/drawing/2014/main" id="{4B29D0BA-D75E-F5C4-8657-AB6DCB8175DA}"/>
              </a:ext>
            </a:extLst>
          </p:cNvPr>
          <p:cNvSpPr/>
          <p:nvPr/>
        </p:nvSpPr>
        <p:spPr>
          <a:xfrm>
            <a:off x="5863590" y="1680210"/>
            <a:ext cx="2068830" cy="89154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Elipse 14">
            <a:extLst>
              <a:ext uri="{FF2B5EF4-FFF2-40B4-BE49-F238E27FC236}">
                <a16:creationId xmlns:a16="http://schemas.microsoft.com/office/drawing/2014/main" id="{29051C40-9F5D-4369-5040-469F79C87EF1}"/>
              </a:ext>
            </a:extLst>
          </p:cNvPr>
          <p:cNvSpPr/>
          <p:nvPr/>
        </p:nvSpPr>
        <p:spPr>
          <a:xfrm>
            <a:off x="6195060" y="228600"/>
            <a:ext cx="4766310" cy="14516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Empleado con licencia sin goce de haberes o con reserva de empleo.</a:t>
            </a:r>
          </a:p>
        </p:txBody>
      </p:sp>
      <p:sp>
        <p:nvSpPr>
          <p:cNvPr id="16" name="Rectángulo: esquinas redondeadas 15">
            <a:extLst>
              <a:ext uri="{FF2B5EF4-FFF2-40B4-BE49-F238E27FC236}">
                <a16:creationId xmlns:a16="http://schemas.microsoft.com/office/drawing/2014/main" id="{714F2CD8-CA87-96F6-4BFD-C3FF5D5CD2B2}"/>
              </a:ext>
            </a:extLst>
          </p:cNvPr>
          <p:cNvSpPr/>
          <p:nvPr/>
        </p:nvSpPr>
        <p:spPr>
          <a:xfrm>
            <a:off x="6412230" y="2731770"/>
            <a:ext cx="45719"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7" name="Rectángulo: una sola esquina cortada 16">
            <a:extLst>
              <a:ext uri="{FF2B5EF4-FFF2-40B4-BE49-F238E27FC236}">
                <a16:creationId xmlns:a16="http://schemas.microsoft.com/office/drawing/2014/main" id="{8E0606D6-FEF3-6F81-2768-A5D05B00CAC9}"/>
              </a:ext>
            </a:extLst>
          </p:cNvPr>
          <p:cNvSpPr/>
          <p:nvPr/>
        </p:nvSpPr>
        <p:spPr>
          <a:xfrm>
            <a:off x="6537163" y="3680460"/>
            <a:ext cx="5315747" cy="1451610"/>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Cada fila de este registro tiene 51 columnas. Cada fila corresponde a un concepto liquidado al empleado.</a:t>
            </a:r>
          </a:p>
        </p:txBody>
      </p:sp>
    </p:spTree>
    <p:extLst>
      <p:ext uri="{BB962C8B-B14F-4D97-AF65-F5344CB8AC3E}">
        <p14:creationId xmlns:p14="http://schemas.microsoft.com/office/powerpoint/2010/main" val="17183415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A3904-F1C9-D4A8-54F0-DBE8460477AE}"/>
              </a:ext>
            </a:extLst>
          </p:cNvPr>
          <p:cNvSpPr>
            <a:spLocks noGrp="1"/>
          </p:cNvSpPr>
          <p:nvPr>
            <p:ph type="title"/>
          </p:nvPr>
        </p:nvSpPr>
        <p:spPr/>
        <p:txBody>
          <a:bodyPr/>
          <a:lstStyle/>
          <a:p>
            <a:r>
              <a:rPr lang="es-AR" dirty="0"/>
              <a:t>Reg. 4.</a:t>
            </a:r>
          </a:p>
        </p:txBody>
      </p:sp>
      <p:sp>
        <p:nvSpPr>
          <p:cNvPr id="3" name="Marcador de contenido 2">
            <a:extLst>
              <a:ext uri="{FF2B5EF4-FFF2-40B4-BE49-F238E27FC236}">
                <a16:creationId xmlns:a16="http://schemas.microsoft.com/office/drawing/2014/main" id="{6694F1B6-8504-5234-E433-7A60D271D496}"/>
              </a:ext>
            </a:extLst>
          </p:cNvPr>
          <p:cNvSpPr>
            <a:spLocks noGrp="1"/>
          </p:cNvSpPr>
          <p:nvPr>
            <p:ph idx="1"/>
          </p:nvPr>
        </p:nvSpPr>
        <p:spPr/>
        <p:txBody>
          <a:bodyPr/>
          <a:lstStyle/>
          <a:p>
            <a:pPr algn="just"/>
            <a:r>
              <a:rPr lang="es-AR" dirty="0"/>
              <a:t>Una fila por empleado de 370 columnas con los datos correspondientes.</a:t>
            </a:r>
          </a:p>
          <a:p>
            <a:pPr algn="just"/>
            <a:r>
              <a:rPr lang="es-AR" dirty="0"/>
              <a:t> Los datos correspondientes a los empleados se pueden obtener del Excel generado desde consulta Declaración en Línea (el Excel mencionado en Diapositiva 11 de este trabajo).</a:t>
            </a:r>
          </a:p>
        </p:txBody>
      </p:sp>
    </p:spTree>
    <p:extLst>
      <p:ext uri="{BB962C8B-B14F-4D97-AF65-F5344CB8AC3E}">
        <p14:creationId xmlns:p14="http://schemas.microsoft.com/office/powerpoint/2010/main" val="1929116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90413E-730C-0E72-237F-E3A9C40C07EC}"/>
              </a:ext>
            </a:extLst>
          </p:cNvPr>
          <p:cNvSpPr>
            <a:spLocks noGrp="1"/>
          </p:cNvSpPr>
          <p:nvPr>
            <p:ph type="title"/>
          </p:nvPr>
        </p:nvSpPr>
        <p:spPr/>
        <p:txBody>
          <a:bodyPr/>
          <a:lstStyle/>
          <a:p>
            <a:r>
              <a:rPr lang="es-AR" dirty="0"/>
              <a:t>GENERACIÓN DE TXT a partir de planillas Excel provista por ARCA </a:t>
            </a:r>
          </a:p>
        </p:txBody>
      </p:sp>
      <p:sp>
        <p:nvSpPr>
          <p:cNvPr id="3" name="Marcador de contenido 2">
            <a:extLst>
              <a:ext uri="{FF2B5EF4-FFF2-40B4-BE49-F238E27FC236}">
                <a16:creationId xmlns:a16="http://schemas.microsoft.com/office/drawing/2014/main" id="{B57E4BD8-46E0-F64C-5BE1-8B8D8CD08BB4}"/>
              </a:ext>
            </a:extLst>
          </p:cNvPr>
          <p:cNvSpPr>
            <a:spLocks noGrp="1"/>
          </p:cNvSpPr>
          <p:nvPr>
            <p:ph idx="1"/>
          </p:nvPr>
        </p:nvSpPr>
        <p:spPr/>
        <p:txBody>
          <a:bodyPr>
            <a:normAutofit/>
          </a:bodyPr>
          <a:lstStyle/>
          <a:p>
            <a:pPr algn="just"/>
            <a:r>
              <a:rPr lang="es-AR" dirty="0"/>
              <a:t>Se genera un txt, exportando los datos generados en cada hoja del Excel, quedando por ejemplo comenzando por Hoja 1, y siguiendo con las siguientes (de 1 a 4 normalmente, dado que la hoja 5 es sólo para quienes contraten trabajadores a través de empresas de servicios eventuales.</a:t>
            </a:r>
          </a:p>
          <a:p>
            <a:pPr algn="just"/>
            <a:r>
              <a:rPr lang="es-AR" dirty="0"/>
              <a:t>Es decir que casi la totalidad de las instituciones educativas de Mendoza tendrán sólo 4 tipos de registros.</a:t>
            </a:r>
          </a:p>
        </p:txBody>
      </p:sp>
    </p:spTree>
    <p:extLst>
      <p:ext uri="{BB962C8B-B14F-4D97-AF65-F5344CB8AC3E}">
        <p14:creationId xmlns:p14="http://schemas.microsoft.com/office/powerpoint/2010/main" val="630256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32416-E227-879D-1CB2-A273A9AA880A}"/>
              </a:ext>
            </a:extLst>
          </p:cNvPr>
          <p:cNvSpPr>
            <a:spLocks noGrp="1"/>
          </p:cNvSpPr>
          <p:nvPr>
            <p:ph type="title"/>
          </p:nvPr>
        </p:nvSpPr>
        <p:spPr/>
        <p:txBody>
          <a:bodyPr/>
          <a:lstStyle/>
          <a:p>
            <a:r>
              <a:rPr lang="es-AR" dirty="0"/>
              <a:t>Generación de VEP.</a:t>
            </a:r>
          </a:p>
        </p:txBody>
      </p:sp>
      <p:pic>
        <p:nvPicPr>
          <p:cNvPr id="5" name="Marcador de contenido 4">
            <a:extLst>
              <a:ext uri="{FF2B5EF4-FFF2-40B4-BE49-F238E27FC236}">
                <a16:creationId xmlns:a16="http://schemas.microsoft.com/office/drawing/2014/main" id="{0D38D5DE-D304-E39F-B9A9-69ED4132D941}"/>
              </a:ext>
            </a:extLst>
          </p:cNvPr>
          <p:cNvPicPr>
            <a:picLocks noGrp="1" noChangeAspect="1"/>
          </p:cNvPicPr>
          <p:nvPr>
            <p:ph idx="1"/>
          </p:nvPr>
        </p:nvPicPr>
        <p:blipFill>
          <a:blip r:embed="rId2"/>
          <a:stretch>
            <a:fillRect/>
          </a:stretch>
        </p:blipFill>
        <p:spPr>
          <a:xfrm>
            <a:off x="1426464" y="2109216"/>
            <a:ext cx="9119616" cy="4291584"/>
          </a:xfrm>
        </p:spPr>
      </p:pic>
      <p:sp>
        <p:nvSpPr>
          <p:cNvPr id="6" name="Flecha: hacia abajo 5">
            <a:extLst>
              <a:ext uri="{FF2B5EF4-FFF2-40B4-BE49-F238E27FC236}">
                <a16:creationId xmlns:a16="http://schemas.microsoft.com/office/drawing/2014/main" id="{AE819E2D-FCE1-BC83-B872-5733D64D95F2}"/>
              </a:ext>
            </a:extLst>
          </p:cNvPr>
          <p:cNvSpPr/>
          <p:nvPr/>
        </p:nvSpPr>
        <p:spPr>
          <a:xfrm rot="2075489">
            <a:off x="7396628" y="1026394"/>
            <a:ext cx="1085088" cy="19172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2264294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9CFA4-EFA7-0BB2-6D13-C4BC65346953}"/>
              </a:ext>
            </a:extLst>
          </p:cNvPr>
          <p:cNvSpPr>
            <a:spLocks noGrp="1"/>
          </p:cNvSpPr>
          <p:nvPr>
            <p:ph type="title"/>
          </p:nvPr>
        </p:nvSpPr>
        <p:spPr/>
        <p:txBody>
          <a:bodyPr/>
          <a:lstStyle/>
          <a:p>
            <a:pPr algn="just"/>
            <a:r>
              <a:rPr lang="es-AR" dirty="0"/>
              <a:t>En un block de notas, o en WordPad, generamos el txt para importar a LSD</a:t>
            </a:r>
          </a:p>
        </p:txBody>
      </p:sp>
      <p:sp>
        <p:nvSpPr>
          <p:cNvPr id="3" name="Marcador de contenido 2">
            <a:extLst>
              <a:ext uri="{FF2B5EF4-FFF2-40B4-BE49-F238E27FC236}">
                <a16:creationId xmlns:a16="http://schemas.microsoft.com/office/drawing/2014/main" id="{21E366EC-3A27-538E-7095-C4673BCC1F89}"/>
              </a:ext>
            </a:extLst>
          </p:cNvPr>
          <p:cNvSpPr>
            <a:spLocks noGrp="1"/>
          </p:cNvSpPr>
          <p:nvPr>
            <p:ph idx="1"/>
          </p:nvPr>
        </p:nvSpPr>
        <p:spPr>
          <a:ln w="76200">
            <a:solidFill>
              <a:srgbClr val="FF0000"/>
            </a:solidFill>
          </a:ln>
        </p:spPr>
        <p:txBody>
          <a:bodyPr>
            <a:normAutofit lnSpcReduction="10000"/>
          </a:bodyPr>
          <a:lstStyle/>
          <a:p>
            <a:r>
              <a:rPr lang="sv-SE" dirty="0"/>
              <a:t>0120068662495SJ202412M0000230000001</a:t>
            </a:r>
          </a:p>
          <a:p>
            <a:r>
              <a:rPr lang="sv-SE" dirty="0"/>
              <a:t>0223338904649                                                                                  03020230930        1</a:t>
            </a:r>
          </a:p>
          <a:p>
            <a:r>
              <a:rPr lang="sv-SE" dirty="0"/>
              <a:t>0323338904649       10003000$000000011800000C      </a:t>
            </a:r>
          </a:p>
          <a:p>
            <a:r>
              <a:rPr lang="sv-SE" dirty="0"/>
              <a:t>0323338904649       20000100$000000001298000D      </a:t>
            </a:r>
          </a:p>
          <a:p>
            <a:r>
              <a:rPr lang="sv-SE" dirty="0"/>
              <a:t>0323338904649       20300100$000000000354000D      </a:t>
            </a:r>
          </a:p>
          <a:p>
            <a:r>
              <a:rPr lang="sv-SE" dirty="0"/>
              <a:t>0323338904649       56000100$000000003000000C      </a:t>
            </a:r>
          </a:p>
          <a:p>
            <a:r>
              <a:rPr lang="sv-SE" dirty="0"/>
              <a:t>042333890464900000010010101701200480101  00  003000000000000000000000000000000000000000000000000000000000000000000000000000......................................................</a:t>
            </a:r>
            <a:endParaRPr lang="es-AR" dirty="0"/>
          </a:p>
          <a:p>
            <a:endParaRPr lang="es-AR" dirty="0"/>
          </a:p>
        </p:txBody>
      </p:sp>
    </p:spTree>
    <p:extLst>
      <p:ext uri="{BB962C8B-B14F-4D97-AF65-F5344CB8AC3E}">
        <p14:creationId xmlns:p14="http://schemas.microsoft.com/office/powerpoint/2010/main" val="4282244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079427-4C4E-ED20-23CA-13F9FA9B4102}"/>
              </a:ext>
            </a:extLst>
          </p:cNvPr>
          <p:cNvSpPr>
            <a:spLocks noGrp="1"/>
          </p:cNvSpPr>
          <p:nvPr>
            <p:ph type="title"/>
          </p:nvPr>
        </p:nvSpPr>
        <p:spPr/>
        <p:txBody>
          <a:bodyPr/>
          <a:lstStyle/>
          <a:p>
            <a:r>
              <a:rPr lang="es-AR" dirty="0"/>
              <a:t>Puedo ver el txt generado.</a:t>
            </a:r>
          </a:p>
        </p:txBody>
      </p:sp>
      <p:sp>
        <p:nvSpPr>
          <p:cNvPr id="3" name="Marcador de contenido 2">
            <a:extLst>
              <a:ext uri="{FF2B5EF4-FFF2-40B4-BE49-F238E27FC236}">
                <a16:creationId xmlns:a16="http://schemas.microsoft.com/office/drawing/2014/main" id="{C051DAA1-18A2-BED4-2441-449B795979DB}"/>
              </a:ext>
            </a:extLst>
          </p:cNvPr>
          <p:cNvSpPr>
            <a:spLocks noGrp="1"/>
          </p:cNvSpPr>
          <p:nvPr>
            <p:ph idx="1"/>
          </p:nvPr>
        </p:nvSpPr>
        <p:spPr>
          <a:xfrm>
            <a:off x="838200" y="1825625"/>
            <a:ext cx="10515600" cy="4341259"/>
          </a:xfrm>
        </p:spPr>
        <p:txBody>
          <a:bodyPr/>
          <a:lstStyle/>
          <a:p>
            <a:r>
              <a:rPr lang="es-AR" dirty="0"/>
              <a:t>Sí, el txt generado en LSD se puede exportar, para su control.</a:t>
            </a:r>
          </a:p>
          <a:p>
            <a:r>
              <a:rPr lang="es-AR" dirty="0"/>
              <a:t>Para ello:</a:t>
            </a:r>
          </a:p>
          <a:p>
            <a:r>
              <a:rPr lang="es-AR" dirty="0"/>
              <a:t>1.- Ingresar a consulta, consignar el periodo a consultar, y cliquear en Liquidación:</a:t>
            </a:r>
          </a:p>
          <a:p>
            <a:endParaRPr lang="es-AR" dirty="0"/>
          </a:p>
        </p:txBody>
      </p:sp>
      <p:pic>
        <p:nvPicPr>
          <p:cNvPr id="5" name="Imagen 4">
            <a:extLst>
              <a:ext uri="{FF2B5EF4-FFF2-40B4-BE49-F238E27FC236}">
                <a16:creationId xmlns:a16="http://schemas.microsoft.com/office/drawing/2014/main" id="{332647BB-47E2-05CF-44A9-C8B7BD204E2E}"/>
              </a:ext>
            </a:extLst>
          </p:cNvPr>
          <p:cNvPicPr>
            <a:picLocks noChangeAspect="1"/>
          </p:cNvPicPr>
          <p:nvPr/>
        </p:nvPicPr>
        <p:blipFill>
          <a:blip r:embed="rId2"/>
          <a:stretch>
            <a:fillRect/>
          </a:stretch>
        </p:blipFill>
        <p:spPr>
          <a:xfrm>
            <a:off x="838201" y="3741442"/>
            <a:ext cx="9932580" cy="1990725"/>
          </a:xfrm>
          <a:prstGeom prst="rect">
            <a:avLst/>
          </a:prstGeom>
        </p:spPr>
      </p:pic>
      <p:sp>
        <p:nvSpPr>
          <p:cNvPr id="6" name="Flecha: hacia abajo 5">
            <a:extLst>
              <a:ext uri="{FF2B5EF4-FFF2-40B4-BE49-F238E27FC236}">
                <a16:creationId xmlns:a16="http://schemas.microsoft.com/office/drawing/2014/main" id="{0F0512BD-6C78-4566-F2D8-60B7B381A4B7}"/>
              </a:ext>
            </a:extLst>
          </p:cNvPr>
          <p:cNvSpPr/>
          <p:nvPr/>
        </p:nvSpPr>
        <p:spPr>
          <a:xfrm>
            <a:off x="4253023" y="4540102"/>
            <a:ext cx="1201479" cy="691117"/>
          </a:xfrm>
          <a:prstGeom prst="downArrow">
            <a:avLst>
              <a:gd name="adj1" fmla="val 50000"/>
              <a:gd name="adj2" fmla="val 484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2210698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98687-3256-7E82-BEC6-4E730EBA08A5}"/>
              </a:ext>
            </a:extLst>
          </p:cNvPr>
          <p:cNvSpPr>
            <a:spLocks noGrp="1"/>
          </p:cNvSpPr>
          <p:nvPr>
            <p:ph type="title"/>
          </p:nvPr>
        </p:nvSpPr>
        <p:spPr/>
        <p:txBody>
          <a:bodyPr/>
          <a:lstStyle/>
          <a:p>
            <a:r>
              <a:rPr lang="es-AR" dirty="0"/>
              <a:t>Reg. 5.</a:t>
            </a:r>
          </a:p>
        </p:txBody>
      </p:sp>
      <p:sp>
        <p:nvSpPr>
          <p:cNvPr id="3" name="Marcador de contenido 2">
            <a:extLst>
              <a:ext uri="{FF2B5EF4-FFF2-40B4-BE49-F238E27FC236}">
                <a16:creationId xmlns:a16="http://schemas.microsoft.com/office/drawing/2014/main" id="{FEBD10BC-EAC0-5862-E1F8-4C8CE184F37F}"/>
              </a:ext>
            </a:extLst>
          </p:cNvPr>
          <p:cNvSpPr>
            <a:spLocks noGrp="1"/>
          </p:cNvSpPr>
          <p:nvPr>
            <p:ph idx="1"/>
          </p:nvPr>
        </p:nvSpPr>
        <p:spPr/>
        <p:txBody>
          <a:bodyPr/>
          <a:lstStyle/>
          <a:p>
            <a:pPr algn="just"/>
            <a:r>
              <a:rPr lang="es-AR" dirty="0"/>
              <a:t>Esta planilla Excel, es exclusivamente para aquellos colegios que han contratado trabajadores a través de una empresa de servicios eventuales (Modalidad 102).</a:t>
            </a:r>
          </a:p>
          <a:p>
            <a:pPr algn="just"/>
            <a:r>
              <a:rPr lang="es-AR" dirty="0"/>
              <a:t>En realidad, son situaciones que normalmente no se dan en las instituciones educativas privadas de la Provincia de Mendoza, por ello, no se analiza en este trabajo.</a:t>
            </a:r>
          </a:p>
          <a:p>
            <a:pPr marL="0" indent="0">
              <a:buNone/>
            </a:pPr>
            <a:endParaRPr lang="es-AR" dirty="0"/>
          </a:p>
        </p:txBody>
      </p:sp>
    </p:spTree>
    <p:extLst>
      <p:ext uri="{BB962C8B-B14F-4D97-AF65-F5344CB8AC3E}">
        <p14:creationId xmlns:p14="http://schemas.microsoft.com/office/powerpoint/2010/main" val="32606500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1E952-9519-427C-A653-DFD4413B1443}"/>
              </a:ext>
            </a:extLst>
          </p:cNvPr>
          <p:cNvSpPr>
            <a:spLocks noGrp="1"/>
          </p:cNvSpPr>
          <p:nvPr>
            <p:ph type="title"/>
          </p:nvPr>
        </p:nvSpPr>
        <p:spPr/>
        <p:txBody>
          <a:bodyPr/>
          <a:lstStyle/>
          <a:p>
            <a:r>
              <a:rPr lang="es-AR" dirty="0"/>
              <a:t>Preguntas y respuestas frecuentes.</a:t>
            </a:r>
          </a:p>
        </p:txBody>
      </p:sp>
      <p:sp>
        <p:nvSpPr>
          <p:cNvPr id="3" name="Marcador de contenido 2">
            <a:extLst>
              <a:ext uri="{FF2B5EF4-FFF2-40B4-BE49-F238E27FC236}">
                <a16:creationId xmlns:a16="http://schemas.microsoft.com/office/drawing/2014/main" id="{DE6A6D78-8F4C-D572-3D13-55184F61D264}"/>
              </a:ext>
            </a:extLst>
          </p:cNvPr>
          <p:cNvSpPr>
            <a:spLocks noGrp="1"/>
          </p:cNvSpPr>
          <p:nvPr>
            <p:ph idx="1"/>
          </p:nvPr>
        </p:nvSpPr>
        <p:spPr>
          <a:xfrm>
            <a:off x="347330" y="1825625"/>
            <a:ext cx="11006470" cy="4667250"/>
          </a:xfrm>
        </p:spPr>
        <p:txBody>
          <a:bodyPr>
            <a:normAutofit fontScale="92500" lnSpcReduction="20000"/>
          </a:bodyPr>
          <a:lstStyle/>
          <a:p>
            <a:r>
              <a:rPr lang="es-AR" dirty="0">
                <a:solidFill>
                  <a:srgbClr val="FF0000"/>
                </a:solidFill>
              </a:rPr>
              <a:t>¿Puedo generar una liquidación por Nivel educativo?</a:t>
            </a:r>
          </a:p>
          <a:p>
            <a:pPr algn="just"/>
            <a:r>
              <a:rPr lang="es-AR" dirty="0"/>
              <a:t>Sí puedo generar una liquidación por Nivel o centro de costo, siempre recordando que en caso que se repita un empleado, las remuneraciones deben sumar los recibos existentes en las anteriores liquidaciones del mismo empleado.</a:t>
            </a:r>
          </a:p>
          <a:p>
            <a:r>
              <a:rPr lang="es-AR" dirty="0">
                <a:solidFill>
                  <a:srgbClr val="FF0000"/>
                </a:solidFill>
              </a:rPr>
              <a:t>¿En el mismo nivel, puedo tener dos recibos del mismo empleado?</a:t>
            </a:r>
          </a:p>
          <a:p>
            <a:pPr algn="just"/>
            <a:r>
              <a:rPr lang="es-AR" dirty="0"/>
              <a:t>Si, pero por ahora, hasta que ARCA ajuste sus sistemas, en este caso el mismo nivel debería tener más de una liquidación, es decir que el Nivel Primario puede tener 2 o más liquidaciones. En la primera consignaré la totalidad de los docentes que tienen un solo recibo, y en la siguiente el segundo recibo de quienes tienen más de uno, en el caso de un docente con tres recibos, el tercero irá en la liquidación 3.</a:t>
            </a:r>
          </a:p>
          <a:p>
            <a:pPr algn="just"/>
            <a:r>
              <a:rPr lang="es-AR" dirty="0"/>
              <a:t>Así sucesivamente con todos los niveles.</a:t>
            </a:r>
          </a:p>
        </p:txBody>
      </p:sp>
    </p:spTree>
    <p:extLst>
      <p:ext uri="{BB962C8B-B14F-4D97-AF65-F5344CB8AC3E}">
        <p14:creationId xmlns:p14="http://schemas.microsoft.com/office/powerpoint/2010/main" val="30183035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91F14B0-6282-B42A-9DA4-2BAAFA04A960}"/>
              </a:ext>
            </a:extLst>
          </p:cNvPr>
          <p:cNvSpPr>
            <a:spLocks noGrp="1"/>
          </p:cNvSpPr>
          <p:nvPr>
            <p:ph sz="half" idx="4294967295"/>
          </p:nvPr>
        </p:nvSpPr>
        <p:spPr>
          <a:xfrm>
            <a:off x="95692" y="486137"/>
            <a:ext cx="11513715" cy="6470248"/>
          </a:xfrm>
        </p:spPr>
        <p:txBody>
          <a:bodyPr>
            <a:normAutofit/>
          </a:bodyPr>
          <a:lstStyle/>
          <a:p>
            <a:pPr algn="just"/>
            <a:r>
              <a:rPr lang="es-AR" dirty="0">
                <a:solidFill>
                  <a:srgbClr val="FF0000"/>
                </a:solidFill>
              </a:rPr>
              <a:t>¿Si el gobierno genera un nuevo concepto hay que generarlo por txt?</a:t>
            </a:r>
          </a:p>
          <a:p>
            <a:pPr algn="just"/>
            <a:r>
              <a:rPr lang="es-AR" dirty="0"/>
              <a:t>Se sugiere incorporar al txt ya armado, y al importarlo al LSD, éste sólo incorporará el nuevo, siendo muy importante la parametrización.</a:t>
            </a:r>
          </a:p>
          <a:p>
            <a:pPr algn="just"/>
            <a:r>
              <a:rPr lang="es-AR" dirty="0"/>
              <a:t>Otra posibilidad sería cargarlo manualmente, pero en este caso, sólo quedaría vigente para este empleador, y por lo general, se generan algunas restricciones que no permiten la correcta parametrización.</a:t>
            </a:r>
          </a:p>
          <a:p>
            <a:pPr algn="just"/>
            <a:r>
              <a:rPr lang="es-AR" dirty="0">
                <a:solidFill>
                  <a:srgbClr val="FF0000"/>
                </a:solidFill>
              </a:rPr>
              <a:t>¿El mismo código de ARCA , puede tener muchas denominaciones y distintos parámetros?</a:t>
            </a:r>
          </a:p>
          <a:p>
            <a:pPr algn="just"/>
            <a:r>
              <a:rPr lang="es-AR" dirty="0"/>
              <a:t>Sí, lo importante es la correcta parametrización. De hecho, los SAC docentes y no docentes están vinculados al mismo código de ARCA , pero con distintas parametrizaciones.</a:t>
            </a:r>
          </a:p>
        </p:txBody>
      </p:sp>
    </p:spTree>
    <p:extLst>
      <p:ext uri="{BB962C8B-B14F-4D97-AF65-F5344CB8AC3E}">
        <p14:creationId xmlns:p14="http://schemas.microsoft.com/office/powerpoint/2010/main" val="7083992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D9CC17-7707-C803-46DE-7725EFBD3953}"/>
              </a:ext>
            </a:extLst>
          </p:cNvPr>
          <p:cNvSpPr>
            <a:spLocks noGrp="1"/>
          </p:cNvSpPr>
          <p:nvPr>
            <p:ph idx="4294967295"/>
          </p:nvPr>
        </p:nvSpPr>
        <p:spPr>
          <a:xfrm>
            <a:off x="116958" y="988828"/>
            <a:ext cx="11897832" cy="5188135"/>
          </a:xfrm>
        </p:spPr>
        <p:txBody>
          <a:bodyPr/>
          <a:lstStyle/>
          <a:p>
            <a:pPr algn="just"/>
            <a:r>
              <a:rPr lang="es-AR" dirty="0">
                <a:solidFill>
                  <a:srgbClr val="FF0000"/>
                </a:solidFill>
              </a:rPr>
              <a:t>Se dijo ¿Qué el LSD no es amigable con las rectificativas, pero si quisiera anular una liquidación que debería realizar?</a:t>
            </a:r>
          </a:p>
          <a:p>
            <a:pPr algn="just"/>
            <a:r>
              <a:rPr lang="es-AR" dirty="0"/>
              <a:t>En este caso, el método más simple para anular una liquidación, sería exportar la liquidación que se quiere anular, y reemplazar Créditos por Débitos, y consignar en la pantalla de remuneraciones 0. Tener en cuenta que si la nueva Declaración final que surja tiene un monto inferior a la original presentada, es muy probable que haya que seguir el procedimiento establecido para Declaraciones Juradas rectificativas en menos.</a:t>
            </a:r>
          </a:p>
          <a:p>
            <a:pPr algn="just"/>
            <a:r>
              <a:rPr lang="es-AR" dirty="0">
                <a:solidFill>
                  <a:srgbClr val="FF0000"/>
                </a:solidFill>
              </a:rPr>
              <a:t>¿Por qué es tan importante utilizar los códigos ARCA correspondientes a Aguinaldos?</a:t>
            </a:r>
          </a:p>
          <a:p>
            <a:pPr algn="just"/>
            <a:r>
              <a:rPr lang="es-AR" dirty="0"/>
              <a:t>Porque para las certificaciones ANSES, hay que diferenciar el sueldo bruto mensual del S.A.C.</a:t>
            </a:r>
          </a:p>
        </p:txBody>
      </p:sp>
    </p:spTree>
    <p:extLst>
      <p:ext uri="{BB962C8B-B14F-4D97-AF65-F5344CB8AC3E}">
        <p14:creationId xmlns:p14="http://schemas.microsoft.com/office/powerpoint/2010/main" val="41105768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1319639-580E-314A-87B3-12C49BE2F601}"/>
              </a:ext>
            </a:extLst>
          </p:cNvPr>
          <p:cNvSpPr>
            <a:spLocks noGrp="1"/>
          </p:cNvSpPr>
          <p:nvPr>
            <p:ph idx="4294967295"/>
          </p:nvPr>
        </p:nvSpPr>
        <p:spPr>
          <a:xfrm>
            <a:off x="0" y="1076446"/>
            <a:ext cx="11586258" cy="5100517"/>
          </a:xfrm>
        </p:spPr>
        <p:txBody>
          <a:bodyPr/>
          <a:lstStyle/>
          <a:p>
            <a:r>
              <a:rPr lang="es-AR" dirty="0">
                <a:solidFill>
                  <a:srgbClr val="FF0000"/>
                </a:solidFill>
              </a:rPr>
              <a:t>¿Por qué el sistema da error a veces, cuando se consigna SAC?</a:t>
            </a:r>
          </a:p>
          <a:p>
            <a:pPr algn="just"/>
            <a:r>
              <a:rPr lang="es-AR" dirty="0"/>
              <a:t>Cuando en un mes que no es junio o diciembre, se consigna un SAC, no vinculado con el Código de SAC proporcional 120003, puede dar un error de validación.</a:t>
            </a:r>
          </a:p>
          <a:p>
            <a:r>
              <a:rPr lang="es-AR" dirty="0">
                <a:solidFill>
                  <a:srgbClr val="FF0000"/>
                </a:solidFill>
              </a:rPr>
              <a:t>¿Por qué la ARCA no ajusta automáticamente el monto fijo de ART, como si lo realiza con el Seguro Colectivo?</a:t>
            </a:r>
          </a:p>
          <a:p>
            <a:pPr algn="just"/>
            <a:r>
              <a:rPr lang="es-AR" dirty="0"/>
              <a:t>Por ahora, la única forma de ajustar mensualmente el monto fijo ART es a través de Declaración en línea.</a:t>
            </a:r>
          </a:p>
        </p:txBody>
      </p:sp>
    </p:spTree>
    <p:extLst>
      <p:ext uri="{BB962C8B-B14F-4D97-AF65-F5344CB8AC3E}">
        <p14:creationId xmlns:p14="http://schemas.microsoft.com/office/powerpoint/2010/main" val="18038248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BDC417-5805-D5CF-E887-9E5B32E0B479}"/>
              </a:ext>
            </a:extLst>
          </p:cNvPr>
          <p:cNvSpPr>
            <a:spLocks noGrp="1"/>
          </p:cNvSpPr>
          <p:nvPr>
            <p:ph idx="4294967295"/>
          </p:nvPr>
        </p:nvSpPr>
        <p:spPr>
          <a:xfrm>
            <a:off x="0" y="850604"/>
            <a:ext cx="11653284" cy="5816009"/>
          </a:xfrm>
        </p:spPr>
        <p:txBody>
          <a:bodyPr>
            <a:normAutofit fontScale="92500" lnSpcReduction="20000"/>
          </a:bodyPr>
          <a:lstStyle/>
          <a:p>
            <a:r>
              <a:rPr lang="es-AR" dirty="0">
                <a:solidFill>
                  <a:srgbClr val="FF0000"/>
                </a:solidFill>
              </a:rPr>
              <a:t>¿Por qué existen dos tipos de empleadores 7, cuál debemos usar?</a:t>
            </a:r>
          </a:p>
          <a:p>
            <a:pPr algn="just"/>
            <a:r>
              <a:rPr lang="es-AR" dirty="0">
                <a:solidFill>
                  <a:schemeClr val="tx1">
                    <a:lumMod val="95000"/>
                    <a:lumOff val="5000"/>
                  </a:schemeClr>
                </a:solidFill>
              </a:rPr>
              <a:t>La educación privada incorporada a la enseñanza oficial, siempre debe consignar como tipo de empleador 7 Enseñanza privada con reducción.</a:t>
            </a:r>
          </a:p>
          <a:p>
            <a:r>
              <a:rPr lang="es-AR" dirty="0">
                <a:solidFill>
                  <a:srgbClr val="FF0000"/>
                </a:solidFill>
              </a:rPr>
              <a:t>¿Puedo consignar el mismo Código que utiliza ARCA para mi codificación?</a:t>
            </a:r>
          </a:p>
          <a:p>
            <a:pPr algn="just"/>
            <a:r>
              <a:rPr lang="es-AR" dirty="0"/>
              <a:t>Sí, no existe ningún inconveniente en que se utilice el mismo código y descripción. De todas formas de aplicar esto, se sugiere realizarlo exclusivamente con los no docentes.</a:t>
            </a:r>
          </a:p>
          <a:p>
            <a:pPr algn="just"/>
            <a:r>
              <a:rPr lang="es-AR" dirty="0">
                <a:solidFill>
                  <a:srgbClr val="FF0000"/>
                </a:solidFill>
              </a:rPr>
              <a:t>¿En el reporte de errores me informa que corresponde Remuneración 3?</a:t>
            </a:r>
          </a:p>
          <a:p>
            <a:pPr algn="just"/>
            <a:r>
              <a:rPr lang="es-AR" dirty="0">
                <a:solidFill>
                  <a:schemeClr val="tx1">
                    <a:lumMod val="95000"/>
                    <a:lumOff val="5000"/>
                  </a:schemeClr>
                </a:solidFill>
              </a:rPr>
              <a:t>En el caso de no docentes que aportan a Retribución 1 (aportes SIPA), en LSD es obligatorio parametrizar que corresponde Retribución 3, pero como ya se explicó esto genera sólo la aparición en pantalla del 931, pero no genera costo alguno a la entidad educativa. – Este error se corrige ingresando en la persona, y se le consigna el importe en Retribución 3. – </a:t>
            </a:r>
          </a:p>
          <a:p>
            <a:pPr algn="just"/>
            <a:r>
              <a:rPr lang="es-AR" dirty="0">
                <a:solidFill>
                  <a:schemeClr val="tx1">
                    <a:lumMod val="95000"/>
                    <a:lumOff val="5000"/>
                  </a:schemeClr>
                </a:solidFill>
              </a:rPr>
              <a:t>Habrá que corregir el txt, para que este error no se repita en todas las liquidaciones, y parametrizar las retribuciones no docentes como aportantes al subsistema de Fondo Nacional de Empleo y Asignaciones familiares.</a:t>
            </a:r>
          </a:p>
        </p:txBody>
      </p:sp>
    </p:spTree>
    <p:extLst>
      <p:ext uri="{BB962C8B-B14F-4D97-AF65-F5344CB8AC3E}">
        <p14:creationId xmlns:p14="http://schemas.microsoft.com/office/powerpoint/2010/main" val="22004532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A20EDB-9D2E-334F-0A69-7CB104E1B521}"/>
              </a:ext>
            </a:extLst>
          </p:cNvPr>
          <p:cNvSpPr txBox="1"/>
          <p:nvPr/>
        </p:nvSpPr>
        <p:spPr>
          <a:xfrm>
            <a:off x="435935" y="335846"/>
            <a:ext cx="11068493" cy="5632311"/>
          </a:xfrm>
          <a:prstGeom prst="rect">
            <a:avLst/>
          </a:prstGeom>
          <a:noFill/>
        </p:spPr>
        <p:txBody>
          <a:bodyPr wrap="square">
            <a:spAutoFit/>
          </a:bodyPr>
          <a:lstStyle/>
          <a:p>
            <a:pPr algn="just"/>
            <a:r>
              <a:rPr lang="es-AR" sz="4000" dirty="0">
                <a:solidFill>
                  <a:srgbClr val="FF0000"/>
                </a:solidFill>
              </a:rPr>
              <a:t>¿Por qué en caso de haber cerrado una liquidación y enviado el 931, no puedo generar una rectificativa pisando la anterior?</a:t>
            </a:r>
            <a:endParaRPr lang="es-AR" sz="4000" dirty="0">
              <a:solidFill>
                <a:schemeClr val="tx1">
                  <a:lumMod val="85000"/>
                  <a:lumOff val="15000"/>
                </a:schemeClr>
              </a:solidFill>
            </a:endParaRPr>
          </a:p>
          <a:p>
            <a:pPr algn="just"/>
            <a:r>
              <a:rPr lang="es-AR" sz="4000" dirty="0">
                <a:solidFill>
                  <a:schemeClr val="tx1">
                    <a:lumMod val="85000"/>
                    <a:lumOff val="15000"/>
                  </a:schemeClr>
                </a:solidFill>
              </a:rPr>
              <a:t>Porque a diferencia de todos los otros sistema de ARCA , las liquidaciones que se agregan a un periodo, no pisan las anteriores, sino que se agregan a las preexistentes.</a:t>
            </a:r>
          </a:p>
          <a:p>
            <a:pPr algn="just"/>
            <a:r>
              <a:rPr lang="es-AR" sz="4000" dirty="0">
                <a:solidFill>
                  <a:schemeClr val="tx1">
                    <a:lumMod val="85000"/>
                    <a:lumOff val="15000"/>
                  </a:schemeClr>
                </a:solidFill>
              </a:rPr>
              <a:t>De ahí la importancia de verificar la presentación del 931 en Borrador antes de Generar el definitivo.</a:t>
            </a:r>
          </a:p>
        </p:txBody>
      </p:sp>
    </p:spTree>
    <p:extLst>
      <p:ext uri="{BB962C8B-B14F-4D97-AF65-F5344CB8AC3E}">
        <p14:creationId xmlns:p14="http://schemas.microsoft.com/office/powerpoint/2010/main" val="3126774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BDC417-5805-D5CF-E887-9E5B32E0B479}"/>
              </a:ext>
            </a:extLst>
          </p:cNvPr>
          <p:cNvSpPr>
            <a:spLocks noGrp="1"/>
          </p:cNvSpPr>
          <p:nvPr>
            <p:ph idx="4294967295"/>
          </p:nvPr>
        </p:nvSpPr>
        <p:spPr>
          <a:xfrm>
            <a:off x="0" y="850604"/>
            <a:ext cx="11653284" cy="6007395"/>
          </a:xfrm>
        </p:spPr>
        <p:txBody>
          <a:bodyPr>
            <a:normAutofit/>
          </a:bodyPr>
          <a:lstStyle/>
          <a:p>
            <a:pPr algn="just"/>
            <a:r>
              <a:rPr lang="es-AR" dirty="0">
                <a:solidFill>
                  <a:srgbClr val="FF0000"/>
                </a:solidFill>
              </a:rPr>
              <a:t>Me equivoqué de Localidad, y he efectuado el LSD, y el 931, con este error, ¿qué me sugiere para modificar?</a:t>
            </a:r>
          </a:p>
          <a:p>
            <a:pPr algn="just"/>
            <a:r>
              <a:rPr lang="es-AR" dirty="0">
                <a:solidFill>
                  <a:schemeClr val="tx1">
                    <a:lumMod val="95000"/>
                    <a:lumOff val="5000"/>
                  </a:schemeClr>
                </a:solidFill>
              </a:rPr>
              <a:t>Anule la DDJJ, y realice una nueva liquidación correcta, generando una rectificativa para la anulación y otra para la correcta. </a:t>
            </a:r>
          </a:p>
          <a:p>
            <a:pPr algn="just"/>
            <a:r>
              <a:rPr lang="es-AR" dirty="0">
                <a:solidFill>
                  <a:srgbClr val="FF0000"/>
                </a:solidFill>
              </a:rPr>
              <a:t>¿Por qué cuando realizo un ajuste en función de lo informado en el reporte surgido de la validación, cuando vuelvo a revisar, el sistema me muestra el error “Para el tipo de empleador ingresado corresponden reducciones”?</a:t>
            </a:r>
          </a:p>
          <a:p>
            <a:pPr algn="just"/>
            <a:r>
              <a:rPr lang="es-AR" dirty="0"/>
              <a:t>Se desconoce el motivo, pero cada vez que se ingresa a un empleado en el sistema LSD la única información que se borra es el tilde de Corresponde Reducción. Por ello, hay que tener siempre en cuenta que cada vez que se ingresa para corregir o modificar algo, hay que volver a tildar este concepto. De todas formas, estos es positivo, porque quiere decir que hemos consignado correctamente el Tipo de empleador.</a:t>
            </a:r>
          </a:p>
          <a:p>
            <a:endParaRPr lang="es-AR" dirty="0"/>
          </a:p>
        </p:txBody>
      </p:sp>
    </p:spTree>
    <p:extLst>
      <p:ext uri="{BB962C8B-B14F-4D97-AF65-F5344CB8AC3E}">
        <p14:creationId xmlns:p14="http://schemas.microsoft.com/office/powerpoint/2010/main" val="282787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B8D2E-74B7-A82C-92ED-8EF368ABBA66}"/>
              </a:ext>
            </a:extLst>
          </p:cNvPr>
          <p:cNvSpPr>
            <a:spLocks noGrp="1"/>
          </p:cNvSpPr>
          <p:nvPr>
            <p:ph type="title"/>
          </p:nvPr>
        </p:nvSpPr>
        <p:spPr/>
        <p:txBody>
          <a:bodyPr/>
          <a:lstStyle/>
          <a:p>
            <a:r>
              <a:rPr lang="es-AR" dirty="0"/>
              <a:t>El sistema calcula gastos bancarios.</a:t>
            </a:r>
          </a:p>
        </p:txBody>
      </p:sp>
      <p:pic>
        <p:nvPicPr>
          <p:cNvPr id="7" name="Marcador de contenido 6">
            <a:extLst>
              <a:ext uri="{FF2B5EF4-FFF2-40B4-BE49-F238E27FC236}">
                <a16:creationId xmlns:a16="http://schemas.microsoft.com/office/drawing/2014/main" id="{475008BE-A2B7-C33D-C7D6-6C4369BD6801}"/>
              </a:ext>
            </a:extLst>
          </p:cNvPr>
          <p:cNvPicPr>
            <a:picLocks noGrp="1" noChangeAspect="1"/>
          </p:cNvPicPr>
          <p:nvPr>
            <p:ph idx="1"/>
          </p:nvPr>
        </p:nvPicPr>
        <p:blipFill>
          <a:blip r:embed="rId2"/>
          <a:stretch>
            <a:fillRect/>
          </a:stretch>
        </p:blipFill>
        <p:spPr>
          <a:xfrm>
            <a:off x="1121664" y="1584960"/>
            <a:ext cx="9339071" cy="4620768"/>
          </a:xfrm>
        </p:spPr>
      </p:pic>
      <p:sp>
        <p:nvSpPr>
          <p:cNvPr id="3" name="Flecha: hacia la izquierda 2">
            <a:extLst>
              <a:ext uri="{FF2B5EF4-FFF2-40B4-BE49-F238E27FC236}">
                <a16:creationId xmlns:a16="http://schemas.microsoft.com/office/drawing/2014/main" id="{BE996B26-307F-A493-DDFC-5563F1EFED6A}"/>
              </a:ext>
            </a:extLst>
          </p:cNvPr>
          <p:cNvSpPr/>
          <p:nvPr/>
        </p:nvSpPr>
        <p:spPr>
          <a:xfrm>
            <a:off x="7505700" y="1962149"/>
            <a:ext cx="2955035" cy="71437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Dinero para SSTE</a:t>
            </a:r>
          </a:p>
        </p:txBody>
      </p:sp>
      <p:sp>
        <p:nvSpPr>
          <p:cNvPr id="4" name="Flecha: hacia la izquierda 3">
            <a:extLst>
              <a:ext uri="{FF2B5EF4-FFF2-40B4-BE49-F238E27FC236}">
                <a16:creationId xmlns:a16="http://schemas.microsoft.com/office/drawing/2014/main" id="{A52D3C0D-1DAB-E596-B2DB-88E64529A150}"/>
              </a:ext>
            </a:extLst>
          </p:cNvPr>
          <p:cNvSpPr/>
          <p:nvPr/>
        </p:nvSpPr>
        <p:spPr>
          <a:xfrm>
            <a:off x="7505700" y="2524126"/>
            <a:ext cx="2955035" cy="638174"/>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500" dirty="0"/>
              <a:t>Dinero para banco recaudador</a:t>
            </a:r>
          </a:p>
        </p:txBody>
      </p:sp>
    </p:spTree>
    <p:extLst>
      <p:ext uri="{BB962C8B-B14F-4D97-AF65-F5344CB8AC3E}">
        <p14:creationId xmlns:p14="http://schemas.microsoft.com/office/powerpoint/2010/main" val="40698158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F9EEAEC-6C97-1474-C180-7C365191E8C6}"/>
              </a:ext>
            </a:extLst>
          </p:cNvPr>
          <p:cNvSpPr txBox="1"/>
          <p:nvPr/>
        </p:nvSpPr>
        <p:spPr>
          <a:xfrm>
            <a:off x="808074" y="478465"/>
            <a:ext cx="10738884" cy="6247864"/>
          </a:xfrm>
          <a:prstGeom prst="rect">
            <a:avLst/>
          </a:prstGeom>
          <a:noFill/>
        </p:spPr>
        <p:txBody>
          <a:bodyPr wrap="square">
            <a:spAutoFit/>
          </a:bodyPr>
          <a:lstStyle/>
          <a:p>
            <a:pPr algn="just"/>
            <a:r>
              <a:rPr lang="es-AR" sz="2500" dirty="0">
                <a:solidFill>
                  <a:srgbClr val="FF0000"/>
                </a:solidFill>
              </a:rPr>
              <a:t>Como resultado de una rectificativa, me ha dado un importe inferior al presentado originalmente ¿Qué debo hacer?</a:t>
            </a:r>
            <a:endParaRPr lang="es-AR" sz="2500" dirty="0">
              <a:solidFill>
                <a:schemeClr val="tx1">
                  <a:lumMod val="95000"/>
                  <a:lumOff val="5000"/>
                </a:schemeClr>
              </a:solidFill>
            </a:endParaRPr>
          </a:p>
          <a:p>
            <a:pPr algn="just"/>
            <a:r>
              <a:rPr lang="es-AR" sz="2500" dirty="0">
                <a:solidFill>
                  <a:schemeClr val="tx1">
                    <a:lumMod val="95000"/>
                    <a:lumOff val="5000"/>
                  </a:schemeClr>
                </a:solidFill>
              </a:rPr>
              <a:t>Por lo general, la ARCA procesa la última declaración jurada presentada antes del vencimiento, aunque podría considerar como válida la presentación de mayor importe conforme la normativa vigente.</a:t>
            </a:r>
          </a:p>
          <a:p>
            <a:pPr algn="just"/>
            <a:r>
              <a:rPr lang="es-AR" sz="2500" dirty="0">
                <a:solidFill>
                  <a:schemeClr val="tx1">
                    <a:lumMod val="95000"/>
                    <a:lumOff val="5000"/>
                  </a:schemeClr>
                </a:solidFill>
              </a:rPr>
              <a:t>Para saber como proceder, en primer lugar, hay que ir al sistema de cuentas tributarias, para ver que es lo que ARCA ha considerado. Si se observa que el saldo deudor generado corresponde a la declaración original, por un mayor importe al que corresponde, hay que proceder en forma urgente</a:t>
            </a:r>
          </a:p>
          <a:p>
            <a:pPr algn="just"/>
            <a:r>
              <a:rPr lang="es-AR" sz="2500" dirty="0">
                <a:solidFill>
                  <a:schemeClr val="tx1">
                    <a:lumMod val="95000"/>
                    <a:lumOff val="5000"/>
                  </a:schemeClr>
                </a:solidFill>
              </a:rPr>
              <a:t>Se deberá presentar un Formulario Multinota explicando el error, o por Presentación Digital “solicitud de registración de DJ rectificativa en menos” y esperar que se resuelva urgentemente, para que la ARCA convalide el saldo antes de reclamar administrativa o judicialmente la diferencia. – Verificar situación en “sistema de cuentas tributarias”, y en Domicilio Fiscal Electrónico. </a:t>
            </a:r>
          </a:p>
          <a:p>
            <a:pPr algn="just"/>
            <a:r>
              <a:rPr lang="es-AR" sz="2500" dirty="0">
                <a:solidFill>
                  <a:schemeClr val="tx1">
                    <a:lumMod val="95000"/>
                    <a:lumOff val="5000"/>
                  </a:schemeClr>
                </a:solidFill>
              </a:rPr>
              <a:t>En caso de observar una intimación, contestar la misma expresando que está en proceso de resolución la solicitud. – Según como se resuelva proceder.</a:t>
            </a:r>
          </a:p>
        </p:txBody>
      </p:sp>
    </p:spTree>
    <p:extLst>
      <p:ext uri="{BB962C8B-B14F-4D97-AF65-F5344CB8AC3E}">
        <p14:creationId xmlns:p14="http://schemas.microsoft.com/office/powerpoint/2010/main" val="14682148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6FF8B7-88AB-E287-E86A-C29AAD08534B}"/>
              </a:ext>
            </a:extLst>
          </p:cNvPr>
          <p:cNvSpPr txBox="1"/>
          <p:nvPr/>
        </p:nvSpPr>
        <p:spPr>
          <a:xfrm>
            <a:off x="138223" y="159488"/>
            <a:ext cx="11674549" cy="5478423"/>
          </a:xfrm>
          <a:prstGeom prst="rect">
            <a:avLst/>
          </a:prstGeom>
          <a:noFill/>
        </p:spPr>
        <p:txBody>
          <a:bodyPr wrap="square">
            <a:spAutoFit/>
          </a:bodyPr>
          <a:lstStyle/>
          <a:p>
            <a:pPr algn="just"/>
            <a:r>
              <a:rPr lang="es-AR" sz="2500" dirty="0">
                <a:solidFill>
                  <a:srgbClr val="FF0000"/>
                </a:solidFill>
              </a:rPr>
              <a:t>Estoy sobre la hora con lo obligación de presentar LSD, no pudiendo generar los Registros 2 y 3. Los únicos registros que he podido completar trabajando la consulta Excel Declaración on line, son el 1 y 4, ¿podría con esto hacer la carga manual?</a:t>
            </a:r>
          </a:p>
          <a:p>
            <a:pPr algn="just"/>
            <a:r>
              <a:rPr lang="es-AR" sz="2500" dirty="0"/>
              <a:t>Sí, e</a:t>
            </a:r>
            <a:r>
              <a:rPr lang="es-AR" sz="2500" b="1" dirty="0"/>
              <a:t>n este caso, se podría importar la información, y con ello importarías todos los CUILES, con los datos correspondientes a Reducción, situación, actividad, localidad, código de obra social, etcétera y podrías trabajar en forma Manual con cada uno de ellos.</a:t>
            </a:r>
          </a:p>
          <a:p>
            <a:pPr algn="just"/>
            <a:r>
              <a:rPr lang="es-AR" sz="2500" b="1" dirty="0"/>
              <a:t>Es decir traes la totalidad de los CUILES al LSD, sin los datos de la liquidación que tendrías que generarlos uno por uno.</a:t>
            </a:r>
          </a:p>
          <a:p>
            <a:pPr algn="just"/>
            <a:r>
              <a:rPr lang="es-AR" sz="2500" b="1" dirty="0">
                <a:solidFill>
                  <a:srgbClr val="FF0000"/>
                </a:solidFill>
              </a:rPr>
              <a:t>En el campo días trabajados me figura 0, no obstante que la persona no ha faltado ningún día.</a:t>
            </a:r>
          </a:p>
          <a:p>
            <a:pPr algn="just"/>
            <a:r>
              <a:rPr lang="es-AR" sz="2500" b="1" dirty="0"/>
              <a:t>Revisa el campo del Registro 4 que corresponde a días. Probablemente por error has consignado una cifra en el campo de horas. Si este es el error, hay que modificar el Registro 4 en este campo, anular la liquidación iniciada y volver a importar los datos.</a:t>
            </a:r>
          </a:p>
        </p:txBody>
      </p:sp>
    </p:spTree>
    <p:extLst>
      <p:ext uri="{BB962C8B-B14F-4D97-AF65-F5344CB8AC3E}">
        <p14:creationId xmlns:p14="http://schemas.microsoft.com/office/powerpoint/2010/main" val="5025333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6FF8B7-88AB-E287-E86A-C29AAD08534B}"/>
              </a:ext>
            </a:extLst>
          </p:cNvPr>
          <p:cNvSpPr txBox="1"/>
          <p:nvPr/>
        </p:nvSpPr>
        <p:spPr>
          <a:xfrm>
            <a:off x="138223" y="159488"/>
            <a:ext cx="11674549" cy="1631216"/>
          </a:xfrm>
          <a:prstGeom prst="rect">
            <a:avLst/>
          </a:prstGeom>
          <a:noFill/>
        </p:spPr>
        <p:txBody>
          <a:bodyPr wrap="square">
            <a:spAutoFit/>
          </a:bodyPr>
          <a:lstStyle/>
          <a:p>
            <a:pPr algn="just"/>
            <a:r>
              <a:rPr lang="es-AR" sz="2500" dirty="0">
                <a:solidFill>
                  <a:srgbClr val="FF0000"/>
                </a:solidFill>
              </a:rPr>
              <a:t>Me doy cuenta que el archivo que he importado tiene errores, ¿cómo debería corregirlo?</a:t>
            </a:r>
          </a:p>
          <a:p>
            <a:pPr algn="just"/>
            <a:r>
              <a:rPr lang="es-AR" sz="2500" dirty="0"/>
              <a:t>PRIMER PASO: Anular la liquidación. </a:t>
            </a:r>
          </a:p>
          <a:p>
            <a:pPr algn="just"/>
            <a:r>
              <a:rPr lang="es-AR" sz="2500" dirty="0"/>
              <a:t>SEGUNDO PASO: Agregar una nueva liquidación.</a:t>
            </a:r>
          </a:p>
          <a:p>
            <a:pPr algn="just"/>
            <a:r>
              <a:rPr lang="es-AR" sz="2500" dirty="0"/>
              <a:t>TERCER PASO: Importar el archivo corregido.</a:t>
            </a:r>
            <a:endParaRPr lang="es-AR" sz="2500" b="1" dirty="0"/>
          </a:p>
        </p:txBody>
      </p:sp>
      <p:pic>
        <p:nvPicPr>
          <p:cNvPr id="4" name="Imagen 3">
            <a:extLst>
              <a:ext uri="{FF2B5EF4-FFF2-40B4-BE49-F238E27FC236}">
                <a16:creationId xmlns:a16="http://schemas.microsoft.com/office/drawing/2014/main" id="{22D5CF9A-EE4A-9A45-0A1C-BC7273423E2A}"/>
              </a:ext>
            </a:extLst>
          </p:cNvPr>
          <p:cNvPicPr>
            <a:picLocks noChangeAspect="1"/>
          </p:cNvPicPr>
          <p:nvPr/>
        </p:nvPicPr>
        <p:blipFill>
          <a:blip r:embed="rId2"/>
          <a:stretch>
            <a:fillRect/>
          </a:stretch>
        </p:blipFill>
        <p:spPr>
          <a:xfrm>
            <a:off x="620233" y="2339163"/>
            <a:ext cx="10951534" cy="3147237"/>
          </a:xfrm>
          <a:prstGeom prst="rect">
            <a:avLst/>
          </a:prstGeom>
        </p:spPr>
      </p:pic>
      <p:sp>
        <p:nvSpPr>
          <p:cNvPr id="5" name="Flecha: hacia abajo 4">
            <a:extLst>
              <a:ext uri="{FF2B5EF4-FFF2-40B4-BE49-F238E27FC236}">
                <a16:creationId xmlns:a16="http://schemas.microsoft.com/office/drawing/2014/main" id="{F1B31668-1368-FAA3-C6CB-8342561B541A}"/>
              </a:ext>
            </a:extLst>
          </p:cNvPr>
          <p:cNvSpPr/>
          <p:nvPr/>
        </p:nvSpPr>
        <p:spPr>
          <a:xfrm>
            <a:off x="10558130" y="2743200"/>
            <a:ext cx="765544"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199129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D4F2C7-8A15-E633-261E-7BCDC7917EB3}"/>
              </a:ext>
            </a:extLst>
          </p:cNvPr>
          <p:cNvSpPr>
            <a:spLocks noGrp="1"/>
          </p:cNvSpPr>
          <p:nvPr>
            <p:ph type="title"/>
          </p:nvPr>
        </p:nvSpPr>
        <p:spPr/>
        <p:txBody>
          <a:bodyPr>
            <a:noAutofit/>
          </a:bodyPr>
          <a:lstStyle/>
          <a:p>
            <a:r>
              <a:rPr lang="es-AR" sz="2000" b="1" dirty="0">
                <a:solidFill>
                  <a:srgbClr val="FF0000"/>
                </a:solidFill>
              </a:rPr>
              <a:t>¿En el caso de Complemento al mínimo de docentes, debemos seguir el mismo mecanismo que se utiliza para los no docentes en el caso de Tiempo parcial?</a:t>
            </a:r>
            <a:br>
              <a:rPr lang="es-AR" sz="2000" b="1" dirty="0"/>
            </a:br>
            <a:endParaRPr lang="es-AR" sz="2000" dirty="0"/>
          </a:p>
        </p:txBody>
      </p:sp>
      <p:sp>
        <p:nvSpPr>
          <p:cNvPr id="6" name="Marcador de contenido 5">
            <a:extLst>
              <a:ext uri="{FF2B5EF4-FFF2-40B4-BE49-F238E27FC236}">
                <a16:creationId xmlns:a16="http://schemas.microsoft.com/office/drawing/2014/main" id="{DEEAFF35-2E64-B3D4-15F2-31A589995ECF}"/>
              </a:ext>
            </a:extLst>
          </p:cNvPr>
          <p:cNvSpPr>
            <a:spLocks noGrp="1"/>
          </p:cNvSpPr>
          <p:nvPr>
            <p:ph idx="1"/>
          </p:nvPr>
        </p:nvSpPr>
        <p:spPr/>
        <p:txBody>
          <a:bodyPr/>
          <a:lstStyle/>
          <a:p>
            <a:pPr algn="just"/>
            <a:r>
              <a:rPr lang="es-AR" dirty="0"/>
              <a:t>No, porque en el caso de Trabajo a tiempo parcial, el empleador debe pagar contribuciones, por lo que es lógico que se incrementen las Remuneraciones 4 y 8, pero en el caso del docente, es éste quien ha solicitado que se le realice el Complemento al mínimo, y en los registros debe quedar claro que se trata de una retención que paga el docente.</a:t>
            </a:r>
          </a:p>
          <a:p>
            <a:r>
              <a:rPr lang="es-AR" dirty="0"/>
              <a:t>Por ello, se debe implementar una solución distinta.</a:t>
            </a:r>
          </a:p>
          <a:p>
            <a:r>
              <a:rPr lang="es-AR" dirty="0"/>
              <a:t>Se sugiere seguir el procedimiento que se informa a continuación:</a:t>
            </a:r>
          </a:p>
        </p:txBody>
      </p:sp>
    </p:spTree>
    <p:extLst>
      <p:ext uri="{BB962C8B-B14F-4D97-AF65-F5344CB8AC3E}">
        <p14:creationId xmlns:p14="http://schemas.microsoft.com/office/powerpoint/2010/main" val="40938398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6B3A764-D16D-4352-F879-CB4BDAEDAE30}"/>
              </a:ext>
            </a:extLst>
          </p:cNvPr>
          <p:cNvSpPr>
            <a:spLocks noGrp="1"/>
          </p:cNvSpPr>
          <p:nvPr>
            <p:ph type="title"/>
          </p:nvPr>
        </p:nvSpPr>
        <p:spPr/>
        <p:txBody>
          <a:bodyPr/>
          <a:lstStyle/>
          <a:p>
            <a:r>
              <a:rPr lang="es-AR" dirty="0"/>
              <a:t>Docente con aporte complementario mínimo.</a:t>
            </a:r>
          </a:p>
        </p:txBody>
      </p:sp>
      <p:sp>
        <p:nvSpPr>
          <p:cNvPr id="5" name="Marcador de contenido 4">
            <a:extLst>
              <a:ext uri="{FF2B5EF4-FFF2-40B4-BE49-F238E27FC236}">
                <a16:creationId xmlns:a16="http://schemas.microsoft.com/office/drawing/2014/main" id="{08F9E053-4C8D-5245-DCC0-E606D0F2EDD6}"/>
              </a:ext>
            </a:extLst>
          </p:cNvPr>
          <p:cNvSpPr>
            <a:spLocks noGrp="1"/>
          </p:cNvSpPr>
          <p:nvPr>
            <p:ph idx="1"/>
          </p:nvPr>
        </p:nvSpPr>
        <p:spPr/>
        <p:txBody>
          <a:bodyPr/>
          <a:lstStyle/>
          <a:p>
            <a:r>
              <a:rPr lang="es-AR" dirty="0"/>
              <a:t>El aporte mínimo para obra social para los docentes es dos veces la base imponible mínima fijada por ANSES, ejemplo en setiembre 2023 fue  $ 29456,43.</a:t>
            </a:r>
          </a:p>
          <a:p>
            <a:pPr algn="just"/>
            <a:r>
              <a:rPr lang="es-AR" dirty="0"/>
              <a:t>El docente que ganó menos de esto, “y solicitó por escrito que se le realice el aporte al mínimo”, paga el 9% de la diferencia entre 58912,86 (dos veces 29456,43), como “Complemento al mínimo”.</a:t>
            </a:r>
          </a:p>
          <a:p>
            <a:r>
              <a:rPr lang="es-AR" dirty="0"/>
              <a:t>¿Cómo debo incluir esta diferencia con LSD? </a:t>
            </a:r>
          </a:p>
        </p:txBody>
      </p:sp>
      <p:sp>
        <p:nvSpPr>
          <p:cNvPr id="2" name="Rectángulo 1">
            <a:extLst>
              <a:ext uri="{FF2B5EF4-FFF2-40B4-BE49-F238E27FC236}">
                <a16:creationId xmlns:a16="http://schemas.microsoft.com/office/drawing/2014/main" id="{3014A88C-EFA4-AA0D-68F8-CBDB2D2A8C49}"/>
              </a:ext>
            </a:extLst>
          </p:cNvPr>
          <p:cNvSpPr/>
          <p:nvPr/>
        </p:nvSpPr>
        <p:spPr>
          <a:xfrm>
            <a:off x="633984" y="5657088"/>
            <a:ext cx="10924032" cy="132556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3000" dirty="0"/>
              <a:t>Todos los meses, hay que verificar el importe, dado que desde mediados del año 2024, se actualizan mensualmente los topes mínimos y máximos.</a:t>
            </a:r>
          </a:p>
        </p:txBody>
      </p:sp>
    </p:spTree>
    <p:extLst>
      <p:ext uri="{BB962C8B-B14F-4D97-AF65-F5344CB8AC3E}">
        <p14:creationId xmlns:p14="http://schemas.microsoft.com/office/powerpoint/2010/main" val="30785712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1BFBB-0F65-F064-94F5-FE74D609A437}"/>
              </a:ext>
            </a:extLst>
          </p:cNvPr>
          <p:cNvSpPr>
            <a:spLocks noGrp="1"/>
          </p:cNvSpPr>
          <p:nvPr>
            <p:ph type="title"/>
          </p:nvPr>
        </p:nvSpPr>
        <p:spPr/>
        <p:txBody>
          <a:bodyPr/>
          <a:lstStyle/>
          <a:p>
            <a:r>
              <a:rPr lang="es-AR" dirty="0"/>
              <a:t>Pasos.</a:t>
            </a:r>
          </a:p>
        </p:txBody>
      </p:sp>
      <p:sp>
        <p:nvSpPr>
          <p:cNvPr id="3" name="Marcador de contenido 2">
            <a:extLst>
              <a:ext uri="{FF2B5EF4-FFF2-40B4-BE49-F238E27FC236}">
                <a16:creationId xmlns:a16="http://schemas.microsoft.com/office/drawing/2014/main" id="{1C69B810-C5CA-3BF1-2ABE-EF02A325F8EA}"/>
              </a:ext>
            </a:extLst>
          </p:cNvPr>
          <p:cNvSpPr>
            <a:spLocks noGrp="1"/>
          </p:cNvSpPr>
          <p:nvPr>
            <p:ph idx="1"/>
          </p:nvPr>
        </p:nvSpPr>
        <p:spPr/>
        <p:txBody>
          <a:bodyPr/>
          <a:lstStyle/>
          <a:p>
            <a:pPr algn="just"/>
            <a:r>
              <a:rPr lang="es-AR" dirty="0"/>
              <a:t>En primer lugar debo verificar que exista un concepto para este Complemento, que esté vinculado con el código ARCA de obras sociales 810002</a:t>
            </a:r>
          </a:p>
          <a:p>
            <a:r>
              <a:rPr lang="es-AR" dirty="0"/>
              <a:t>En caso de no existir, hay que crearlo, e incorporarlo a Conceptos del LSD.</a:t>
            </a:r>
          </a:p>
        </p:txBody>
      </p:sp>
    </p:spTree>
    <p:extLst>
      <p:ext uri="{BB962C8B-B14F-4D97-AF65-F5344CB8AC3E}">
        <p14:creationId xmlns:p14="http://schemas.microsoft.com/office/powerpoint/2010/main" val="38268143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7AE57-841C-CDF2-47B1-749CCCC0963B}"/>
              </a:ext>
            </a:extLst>
          </p:cNvPr>
          <p:cNvSpPr>
            <a:spLocks noGrp="1"/>
          </p:cNvSpPr>
          <p:nvPr>
            <p:ph type="title"/>
          </p:nvPr>
        </p:nvSpPr>
        <p:spPr/>
        <p:txBody>
          <a:bodyPr/>
          <a:lstStyle/>
          <a:p>
            <a:r>
              <a:rPr lang="es-AR" dirty="0"/>
              <a:t>En LSD, trabajar de la siguiente forma:</a:t>
            </a:r>
          </a:p>
        </p:txBody>
      </p:sp>
      <p:pic>
        <p:nvPicPr>
          <p:cNvPr id="5" name="Marcador de contenido 4">
            <a:extLst>
              <a:ext uri="{FF2B5EF4-FFF2-40B4-BE49-F238E27FC236}">
                <a16:creationId xmlns:a16="http://schemas.microsoft.com/office/drawing/2014/main" id="{DFDD1B5A-CDBC-6DD8-400D-57102519A758}"/>
              </a:ext>
            </a:extLst>
          </p:cNvPr>
          <p:cNvPicPr>
            <a:picLocks noGrp="1" noChangeAspect="1"/>
          </p:cNvPicPr>
          <p:nvPr>
            <p:ph idx="1"/>
          </p:nvPr>
        </p:nvPicPr>
        <p:blipFill>
          <a:blip r:embed="rId2"/>
          <a:stretch>
            <a:fillRect/>
          </a:stretch>
        </p:blipFill>
        <p:spPr>
          <a:xfrm>
            <a:off x="329609" y="1424763"/>
            <a:ext cx="11249247" cy="5156790"/>
          </a:xfrm>
        </p:spPr>
      </p:pic>
      <p:sp>
        <p:nvSpPr>
          <p:cNvPr id="3" name="Flecha: a la derecha 2">
            <a:extLst>
              <a:ext uri="{FF2B5EF4-FFF2-40B4-BE49-F238E27FC236}">
                <a16:creationId xmlns:a16="http://schemas.microsoft.com/office/drawing/2014/main" id="{FD0A945B-3D6D-D778-B544-7E76AC80A72D}"/>
              </a:ext>
            </a:extLst>
          </p:cNvPr>
          <p:cNvSpPr/>
          <p:nvPr/>
        </p:nvSpPr>
        <p:spPr>
          <a:xfrm>
            <a:off x="3785191" y="3242929"/>
            <a:ext cx="4678325" cy="925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No se incrementa</a:t>
            </a:r>
          </a:p>
        </p:txBody>
      </p:sp>
      <p:sp>
        <p:nvSpPr>
          <p:cNvPr id="4" name="Flecha: a la derecha 3">
            <a:extLst>
              <a:ext uri="{FF2B5EF4-FFF2-40B4-BE49-F238E27FC236}">
                <a16:creationId xmlns:a16="http://schemas.microsoft.com/office/drawing/2014/main" id="{E1F4CCDF-5466-40F6-8771-277575B1CD40}"/>
              </a:ext>
            </a:extLst>
          </p:cNvPr>
          <p:cNvSpPr/>
          <p:nvPr/>
        </p:nvSpPr>
        <p:spPr>
          <a:xfrm>
            <a:off x="4157330" y="4901609"/>
            <a:ext cx="4369982" cy="7230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No se incrementa</a:t>
            </a:r>
          </a:p>
        </p:txBody>
      </p:sp>
    </p:spTree>
    <p:extLst>
      <p:ext uri="{BB962C8B-B14F-4D97-AF65-F5344CB8AC3E}">
        <p14:creationId xmlns:p14="http://schemas.microsoft.com/office/powerpoint/2010/main" val="31622906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D119BE-5BA6-922E-231B-30BFB357706A}"/>
              </a:ext>
            </a:extLst>
          </p:cNvPr>
          <p:cNvSpPr>
            <a:spLocks noGrp="1"/>
          </p:cNvSpPr>
          <p:nvPr>
            <p:ph type="title"/>
          </p:nvPr>
        </p:nvSpPr>
        <p:spPr/>
        <p:txBody>
          <a:bodyPr/>
          <a:lstStyle/>
          <a:p>
            <a:pPr algn="ctr"/>
            <a:r>
              <a:rPr lang="es-AR" dirty="0"/>
              <a:t>Consignar el 9% de la diferencia en Aportes Obra social.</a:t>
            </a:r>
          </a:p>
        </p:txBody>
      </p:sp>
      <p:pic>
        <p:nvPicPr>
          <p:cNvPr id="5" name="Marcador de contenido 4">
            <a:extLst>
              <a:ext uri="{FF2B5EF4-FFF2-40B4-BE49-F238E27FC236}">
                <a16:creationId xmlns:a16="http://schemas.microsoft.com/office/drawing/2014/main" id="{B6A487CC-8C97-CA06-5093-4FF376462D3A}"/>
              </a:ext>
            </a:extLst>
          </p:cNvPr>
          <p:cNvPicPr>
            <a:picLocks noGrp="1" noChangeAspect="1"/>
          </p:cNvPicPr>
          <p:nvPr>
            <p:ph idx="1"/>
          </p:nvPr>
        </p:nvPicPr>
        <p:blipFill>
          <a:blip r:embed="rId2"/>
          <a:stretch>
            <a:fillRect/>
          </a:stretch>
        </p:blipFill>
        <p:spPr>
          <a:xfrm>
            <a:off x="838200" y="1962944"/>
            <a:ext cx="10325986" cy="4076700"/>
          </a:xfrm>
        </p:spPr>
      </p:pic>
      <p:sp>
        <p:nvSpPr>
          <p:cNvPr id="3" name="Flecha: doblada 2">
            <a:extLst>
              <a:ext uri="{FF2B5EF4-FFF2-40B4-BE49-F238E27FC236}">
                <a16:creationId xmlns:a16="http://schemas.microsoft.com/office/drawing/2014/main" id="{4D797CC7-3D14-2A19-BE1D-6C7CF482C8C1}"/>
              </a:ext>
            </a:extLst>
          </p:cNvPr>
          <p:cNvSpPr/>
          <p:nvPr/>
        </p:nvSpPr>
        <p:spPr>
          <a:xfrm>
            <a:off x="5135526" y="5178056"/>
            <a:ext cx="1052623" cy="22328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4" name="Rectángulo 3">
            <a:extLst>
              <a:ext uri="{FF2B5EF4-FFF2-40B4-BE49-F238E27FC236}">
                <a16:creationId xmlns:a16="http://schemas.microsoft.com/office/drawing/2014/main" id="{7A807EFE-7373-8C10-BA21-D114DA44F484}"/>
              </a:ext>
            </a:extLst>
          </p:cNvPr>
          <p:cNvSpPr/>
          <p:nvPr/>
        </p:nvSpPr>
        <p:spPr>
          <a:xfrm>
            <a:off x="6326372" y="5178056"/>
            <a:ext cx="4603898" cy="2232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Se registra el 9% de la diferencia.</a:t>
            </a:r>
          </a:p>
        </p:txBody>
      </p:sp>
    </p:spTree>
    <p:extLst>
      <p:ext uri="{BB962C8B-B14F-4D97-AF65-F5344CB8AC3E}">
        <p14:creationId xmlns:p14="http://schemas.microsoft.com/office/powerpoint/2010/main" val="3558200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BE8F6-E7A3-9D43-5E48-D69722C13393}"/>
              </a:ext>
            </a:extLst>
          </p:cNvPr>
          <p:cNvSpPr>
            <a:spLocks noGrp="1"/>
          </p:cNvSpPr>
          <p:nvPr>
            <p:ph type="title"/>
          </p:nvPr>
        </p:nvSpPr>
        <p:spPr/>
        <p:txBody>
          <a:bodyPr/>
          <a:lstStyle/>
          <a:p>
            <a:r>
              <a:rPr lang="es-AR" dirty="0">
                <a:solidFill>
                  <a:srgbClr val="0070C0"/>
                </a:solidFill>
              </a:rPr>
              <a:t>Liquidación: Incorporar a la misma el Complemento pagado por el docente.</a:t>
            </a:r>
          </a:p>
        </p:txBody>
      </p:sp>
      <p:sp>
        <p:nvSpPr>
          <p:cNvPr id="7" name="Marcador de contenido 6">
            <a:extLst>
              <a:ext uri="{FF2B5EF4-FFF2-40B4-BE49-F238E27FC236}">
                <a16:creationId xmlns:a16="http://schemas.microsoft.com/office/drawing/2014/main" id="{92053883-4F8E-065B-DB9C-9D52C04964FC}"/>
              </a:ext>
            </a:extLst>
          </p:cNvPr>
          <p:cNvSpPr>
            <a:spLocks noGrp="1"/>
          </p:cNvSpPr>
          <p:nvPr>
            <p:ph idx="1"/>
          </p:nvPr>
        </p:nvSpPr>
        <p:spPr/>
        <p:txBody>
          <a:bodyPr/>
          <a:lstStyle/>
          <a:p>
            <a:endParaRPr lang="es-AR" dirty="0"/>
          </a:p>
        </p:txBody>
      </p:sp>
      <p:pic>
        <p:nvPicPr>
          <p:cNvPr id="9" name="Imagen 8">
            <a:extLst>
              <a:ext uri="{FF2B5EF4-FFF2-40B4-BE49-F238E27FC236}">
                <a16:creationId xmlns:a16="http://schemas.microsoft.com/office/drawing/2014/main" id="{5644748B-E2C4-EB89-6F64-6541F865DB61}"/>
              </a:ext>
            </a:extLst>
          </p:cNvPr>
          <p:cNvPicPr>
            <a:picLocks noChangeAspect="1"/>
          </p:cNvPicPr>
          <p:nvPr/>
        </p:nvPicPr>
        <p:blipFill>
          <a:blip r:embed="rId2"/>
          <a:stretch>
            <a:fillRect/>
          </a:stretch>
        </p:blipFill>
        <p:spPr>
          <a:xfrm>
            <a:off x="552893" y="1825625"/>
            <a:ext cx="11515060" cy="4564542"/>
          </a:xfrm>
          <a:prstGeom prst="rect">
            <a:avLst/>
          </a:prstGeom>
        </p:spPr>
      </p:pic>
      <p:sp>
        <p:nvSpPr>
          <p:cNvPr id="10" name="Rectángulo 9">
            <a:extLst>
              <a:ext uri="{FF2B5EF4-FFF2-40B4-BE49-F238E27FC236}">
                <a16:creationId xmlns:a16="http://schemas.microsoft.com/office/drawing/2014/main" id="{87FD6B80-9D66-DB1B-E4BF-FD67EF4E7585}"/>
              </a:ext>
            </a:extLst>
          </p:cNvPr>
          <p:cNvSpPr/>
          <p:nvPr/>
        </p:nvSpPr>
        <p:spPr>
          <a:xfrm>
            <a:off x="552893" y="4997302"/>
            <a:ext cx="6517758" cy="44656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5025134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E170A-2183-6727-A4DB-8503FA825B06}"/>
              </a:ext>
            </a:extLst>
          </p:cNvPr>
          <p:cNvSpPr>
            <a:spLocks noGrp="1"/>
          </p:cNvSpPr>
          <p:nvPr>
            <p:ph type="title"/>
          </p:nvPr>
        </p:nvSpPr>
        <p:spPr/>
        <p:txBody>
          <a:bodyPr/>
          <a:lstStyle/>
          <a:p>
            <a:r>
              <a:rPr lang="es-AR" dirty="0"/>
              <a:t>De esta forma.</a:t>
            </a:r>
          </a:p>
        </p:txBody>
      </p:sp>
      <p:sp>
        <p:nvSpPr>
          <p:cNvPr id="3" name="Marcador de contenido 2">
            <a:extLst>
              <a:ext uri="{FF2B5EF4-FFF2-40B4-BE49-F238E27FC236}">
                <a16:creationId xmlns:a16="http://schemas.microsoft.com/office/drawing/2014/main" id="{F4B0751E-1CD6-4438-2BC9-CE6FC6316D4E}"/>
              </a:ext>
            </a:extLst>
          </p:cNvPr>
          <p:cNvSpPr>
            <a:spLocks noGrp="1"/>
          </p:cNvSpPr>
          <p:nvPr>
            <p:ph idx="1"/>
          </p:nvPr>
        </p:nvSpPr>
        <p:spPr>
          <a:xfrm>
            <a:off x="404037" y="1825625"/>
            <a:ext cx="10949763" cy="4351338"/>
          </a:xfrm>
        </p:spPr>
        <p:txBody>
          <a:bodyPr/>
          <a:lstStyle/>
          <a:p>
            <a:pPr marL="0" indent="0" algn="just">
              <a:buNone/>
            </a:pPr>
            <a:r>
              <a:rPr lang="es-AR" dirty="0"/>
              <a:t>En este caso puntual de Complemento al mínimo, no se modifica la Remuneración 4 ni la 8, y la totalidad de lo aportado por el docente (9% de la diferencia), queda registrado correctamente como Aporte del docente.</a:t>
            </a:r>
          </a:p>
          <a:p>
            <a:pPr marL="0" indent="0" algn="just">
              <a:buNone/>
            </a:pPr>
            <a:r>
              <a:rPr lang="es-AR" dirty="0"/>
              <a:t>Si bien la remuneración 8 seguirá siendo el doble de la 4, las contribuciones patronales serán inferiores al doble de los aportes, porque los aportes personales están incluyendo el aporte efectuado por el docente para complementar el mínimo.</a:t>
            </a:r>
          </a:p>
        </p:txBody>
      </p:sp>
    </p:spTree>
    <p:extLst>
      <p:ext uri="{BB962C8B-B14F-4D97-AF65-F5344CB8AC3E}">
        <p14:creationId xmlns:p14="http://schemas.microsoft.com/office/powerpoint/2010/main" val="25270419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TotalTime>
  <Words>7022</Words>
  <Application>Microsoft Office PowerPoint</Application>
  <PresentationFormat>Panorámica</PresentationFormat>
  <Paragraphs>484</Paragraphs>
  <Slides>107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107</vt:i4>
      </vt:variant>
    </vt:vector>
  </HeadingPairs>
  <TitlesOfParts>
    <vt:vector size="113" baseType="lpstr">
      <vt:lpstr>Arial</vt:lpstr>
      <vt:lpstr>Calibri</vt:lpstr>
      <vt:lpstr>Calibri Light</vt:lpstr>
      <vt:lpstr>Crimson Text</vt:lpstr>
      <vt:lpstr>Roboto</vt:lpstr>
      <vt:lpstr>Tema de Office</vt:lpstr>
      <vt:lpstr>Convenio SUBSECRETARIA DE TRABAJO ARCA  Rubricación Libros de Sueldos en Mendoza. </vt:lpstr>
      <vt:lpstr>Resolución 675/2024</vt:lpstr>
      <vt:lpstr>Acuerdo Subsecretaría de Trabajo con ARCA .</vt:lpstr>
      <vt:lpstr>¿Qué implica este acuerdo:</vt:lpstr>
      <vt:lpstr>Que se incorpora a LSD.</vt:lpstr>
      <vt:lpstr>Cómo genero el VEP.</vt:lpstr>
      <vt:lpstr>Consignar jurisdicción. El sistema indica la cápita vigente por empleado.</vt:lpstr>
      <vt:lpstr>Generación de VEP.</vt:lpstr>
      <vt:lpstr>El sistema calcula gastos bancarios.</vt:lpstr>
      <vt:lpstr>Determinación de monto.</vt:lpstr>
      <vt:lpstr>¿OBLIGATORIEDAD DE RUBRICA DESDE EL DEVENGADO DICIEMBRE DE 2024?.</vt:lpstr>
      <vt:lpstr>Sugerencia – Generación VEP para Subsecretaría de Trabajo y Empleo.</vt:lpstr>
      <vt:lpstr>¿Podría la Subsecretaría de Trabajo sancionarme si ARCA extiende el periodo de prueba?</vt:lpstr>
      <vt:lpstr>Situación a diciembre de 2024.</vt:lpstr>
      <vt:lpstr>Régimen sancionatorio SSTE</vt:lpstr>
      <vt:lpstr>Régimen de notificaciones SSTE</vt:lpstr>
      <vt:lpstr>Notificaciones a través de Domicilio Fiscal Electrónico de ATM.</vt:lpstr>
      <vt:lpstr>LIBRO DE SUELDO DIGITAL</vt:lpstr>
      <vt:lpstr>Colegios Privados con aporte estatal.</vt:lpstr>
      <vt:lpstr>Presentaciones.</vt:lpstr>
      <vt:lpstr>Principales inconvenientes para cumplir las normas de ARCA  con las rendiciones.</vt:lpstr>
      <vt:lpstr>Solución para estos casos.</vt:lpstr>
      <vt:lpstr>Como cumplir con la presentación.</vt:lpstr>
      <vt:lpstr>Presentación de PowerPoint</vt:lpstr>
      <vt:lpstr>Presentación de PowerPoint</vt:lpstr>
      <vt:lpstr>Se pide archivo en Excel.</vt:lpstr>
      <vt:lpstr>Trabajar el archivo Excel.</vt:lpstr>
      <vt:lpstr>Ver. Depurar situaciones 13 y 14.</vt:lpstr>
      <vt:lpstr>Parametrización: Máxima simplificación.</vt:lpstr>
      <vt:lpstr>Parámetros imprescindibles para sueldos remunerativos:</vt:lpstr>
      <vt:lpstr>A quienes no aportan los colegios Privados.</vt:lpstr>
      <vt:lpstr>Parámetros para conceptos que sólo aportan a Obra social y Sindicatos.</vt:lpstr>
      <vt:lpstr>Conceptos no remunerativos.</vt:lpstr>
      <vt:lpstr>Cargas para docentes.</vt:lpstr>
      <vt:lpstr>Retenciones sobre sueldos docentes programáticos.</vt:lpstr>
      <vt:lpstr>Retenciones.</vt:lpstr>
      <vt:lpstr>Generar txt de conceptos para exportar a LSD.</vt:lpstr>
      <vt:lpstr>Ejemplos de liquidaciones docentes. </vt:lpstr>
      <vt:lpstr>CASO 1 Docente que cobra Garantía no remunerativa.</vt:lpstr>
      <vt:lpstr>Presentación de PowerPoint</vt:lpstr>
      <vt:lpstr>Presentación de PowerPoint</vt:lpstr>
      <vt:lpstr>Presentación de PowerPoint</vt:lpstr>
      <vt:lpstr>Presentación de PowerPoint</vt:lpstr>
      <vt:lpstr>Liquidación de sueldo.</vt:lpstr>
      <vt:lpstr>Liquidación simplificada.</vt:lpstr>
      <vt:lpstr>Parametrizaciones.</vt:lpstr>
      <vt:lpstr>CASO 2.</vt:lpstr>
      <vt:lpstr>Docente con R.2 CGEP por 10.000 y 45949,84 Garantías.</vt:lpstr>
      <vt:lpstr>Presentación de PowerPoint</vt:lpstr>
      <vt:lpstr>Presentación de PowerPoint</vt:lpstr>
      <vt:lpstr>No docentes.</vt:lpstr>
      <vt:lpstr>Carga individual no docente.</vt:lpstr>
      <vt:lpstr>Presentación de PowerPoint</vt:lpstr>
      <vt:lpstr>Presentación de PowerPoint</vt:lpstr>
      <vt:lpstr>Presentación de PowerPoint</vt:lpstr>
      <vt:lpstr>Validación.</vt:lpstr>
      <vt:lpstr>Presentación de PowerPoint</vt:lpstr>
      <vt:lpstr>Es normal que surjan errores, existiendo un reporte que informa los errores y a quienes corresponden los mismos.</vt:lpstr>
      <vt:lpstr>Corrección.</vt:lpstr>
      <vt:lpstr>OTROS ERRORES COMUNES.</vt:lpstr>
      <vt:lpstr>No docentes trabajadores a tiempo parcial: </vt:lpstr>
      <vt:lpstr>Tildar corresponde reducción.</vt:lpstr>
      <vt:lpstr>VOLVEMOS A VALIDAR, hasta que podamos observar:</vt:lpstr>
      <vt:lpstr>El sistema nos invita a “aceptar la liquidación”.</vt:lpstr>
      <vt:lpstr>Pero advierte.</vt:lpstr>
      <vt:lpstr>Por ello, antes de aceptar, generen el F 931 BORRADOR, y verifiquen si la DDJJ da correcta.</vt:lpstr>
      <vt:lpstr>Revisión de remuneraciones y conceptos.</vt:lpstr>
      <vt:lpstr>Revisar 931 obtenido.</vt:lpstr>
      <vt:lpstr>Generación 931. </vt:lpstr>
      <vt:lpstr>Concluir el proceso.</vt:lpstr>
      <vt:lpstr>Aclaraciones.</vt:lpstr>
      <vt:lpstr>Posibilidades de carga.-</vt:lpstr>
      <vt:lpstr>USO PLANILLAS EXCELL PROVISTAS POR ARCA .</vt:lpstr>
      <vt:lpstr>Reg1 </vt:lpstr>
      <vt:lpstr>Reg. 2</vt:lpstr>
      <vt:lpstr>Reg. 3</vt:lpstr>
      <vt:lpstr>Presentación de PowerPoint</vt:lpstr>
      <vt:lpstr>Reg. 4.</vt:lpstr>
      <vt:lpstr>GENERACIÓN DE TXT a partir de planillas Excel provista por ARCA </vt:lpstr>
      <vt:lpstr>En un block de notas, o en WordPad, generamos el txt para importar a LSD</vt:lpstr>
      <vt:lpstr>Puedo ver el txt generado.</vt:lpstr>
      <vt:lpstr>Reg. 5.</vt:lpstr>
      <vt:lpstr>Preguntas y respuestas frecuentes.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el caso de Complemento al mínimo de docentes, debemos seguir el mismo mecanismo que se utiliza para los no docentes en el caso de Tiempo parcial? </vt:lpstr>
      <vt:lpstr>Docente con aporte complementario mínimo.</vt:lpstr>
      <vt:lpstr>Pasos.</vt:lpstr>
      <vt:lpstr>En LSD, trabajar de la siguiente forma:</vt:lpstr>
      <vt:lpstr>Consignar el 9% de la diferencia en Aportes Obra social.</vt:lpstr>
      <vt:lpstr>Liquidación: Incorporar a la misma el Complemento pagado por el docente.</vt:lpstr>
      <vt:lpstr>De esta forma.</vt:lpstr>
      <vt:lpstr>¿Estoy trabajando con un programa de sueldos, y cuando quiero validar me surgen muchos errores?</vt:lpstr>
      <vt:lpstr>¿Cómo sé que ha terminado el periodo de prueba, y ya no puedo realizar más el 931 mediante Declaración en Línea?</vt:lpstr>
      <vt:lpstr>¿Existe la posibilidad de extender el periodo de prueba?.</vt:lpstr>
      <vt:lpstr>¿Puedo solicitar la extensión del periodo de prueba mediante multinota o Presentación Digital, explicando las dificultades que tengo?.</vt:lpstr>
      <vt:lpstr>¿Cuándo debo incluir SAC proporcional, y que debo incluir obligatoriamente para que no me dé error?</vt:lpstr>
      <vt:lpstr>Presentación de PowerPoint</vt:lpstr>
      <vt:lpstr>Cuándo valido me sale la leyenda: La base imponible 6 debe ser mayor a 0 La base imponible 7 debe ser mayor a 0</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Libro de Sueldo Digital</dc:title>
  <dc:creator>PEDRO ENRIQUE PAIS</dc:creator>
  <cp:lastModifiedBy>ahorrosoft66</cp:lastModifiedBy>
  <cp:revision>43</cp:revision>
  <cp:lastPrinted>2023-10-18T14:43:00Z</cp:lastPrinted>
  <dcterms:created xsi:type="dcterms:W3CDTF">2023-10-14T23:12:41Z</dcterms:created>
  <dcterms:modified xsi:type="dcterms:W3CDTF">2024-12-16T00:57:09Z</dcterms:modified>
</cp:coreProperties>
</file>